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64" r:id="rId3"/>
    <p:sldId id="265" r:id="rId4"/>
    <p:sldId id="266" r:id="rId5"/>
    <p:sldId id="288" r:id="rId6"/>
    <p:sldId id="287" r:id="rId7"/>
    <p:sldId id="281" r:id="rId8"/>
    <p:sldId id="270" r:id="rId9"/>
    <p:sldId id="271" r:id="rId10"/>
    <p:sldId id="289" r:id="rId11"/>
    <p:sldId id="290" r:id="rId12"/>
    <p:sldId id="291" r:id="rId13"/>
    <p:sldId id="272" r:id="rId14"/>
    <p:sldId id="292" r:id="rId15"/>
    <p:sldId id="274" r:id="rId16"/>
    <p:sldId id="282" r:id="rId17"/>
    <p:sldId id="283" r:id="rId18"/>
    <p:sldId id="276" r:id="rId19"/>
    <p:sldId id="284" r:id="rId20"/>
    <p:sldId id="278" r:id="rId21"/>
    <p:sldId id="285" r:id="rId22"/>
    <p:sldId id="280" r:id="rId23"/>
    <p:sldId id="286" r:id="rId24"/>
    <p:sldId id="293" r:id="rId25"/>
    <p:sldId id="29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314E52"/>
    <a:srgbClr val="B58654"/>
    <a:srgbClr val="F2A154"/>
    <a:srgbClr val="B0CCD0"/>
    <a:srgbClr val="F6EAD4"/>
    <a:srgbClr val="F3F3F3"/>
    <a:srgbClr val="EDECD8"/>
    <a:srgbClr val="D3E3E5"/>
    <a:srgbClr val="59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 autoAdjust="0"/>
    <p:restoredTop sz="77986" autoAdjust="0"/>
  </p:normalViewPr>
  <p:slideViewPr>
    <p:cSldViewPr snapToGrid="0">
      <p:cViewPr>
        <p:scale>
          <a:sx n="100" d="100"/>
          <a:sy n="100" d="100"/>
        </p:scale>
        <p:origin x="7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307524737098072E-2"/>
          <c:y val="0.16883730632352034"/>
          <c:w val="0.90444037411815437"/>
          <c:h val="0.716249002061654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2.5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61-4974-8176-BBAA95B63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생산성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61-4974-8176-BBAA95B63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5684383"/>
        <c:axId val="1545681887"/>
      </c:lineChart>
      <c:catAx>
        <c:axId val="154568438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45681887"/>
        <c:crosses val="autoZero"/>
        <c:auto val="1"/>
        <c:lblAlgn val="ctr"/>
        <c:lblOffset val="100"/>
        <c:noMultiLvlLbl val="0"/>
      </c:catAx>
      <c:valAx>
        <c:axId val="15456818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45684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야놀자 야체 B" panose="02020603020101020101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야놀자 야체 B" panose="02020603020101020101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33012306220956134"/>
          <c:y val="6.8409804680863353E-4"/>
          <c:w val="0.3372229874158571"/>
          <c:h val="0.188936327087765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야놀자 야체 B" panose="02020603020101020101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2579356017142"/>
          <c:y val="8.7595414309898922E-2"/>
          <c:w val="0.67748412879657161"/>
          <c:h val="0.861507678096009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3584"/>
            </a:solidFill>
            <a:ln>
              <a:noFill/>
            </a:ln>
          </c:spPr>
          <c:dPt>
            <c:idx val="0"/>
            <c:bubble3D val="0"/>
            <c:spPr>
              <a:pattFill prst="ltUpDiag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01-4918-B2F6-978B426EBBC9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01-4918-B2F6-978B426EBBC9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701-4918-B2F6-978B426EBBC9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701-4918-B2F6-978B426EBBC9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제품 '가'</c:v>
                </c:pt>
                <c:pt idx="1">
                  <c:v>제품 '나'</c:v>
                </c:pt>
                <c:pt idx="2">
                  <c:v>제품 '다'</c:v>
                </c:pt>
                <c:pt idx="3">
                  <c:v>제품 '라'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1</c:v>
                </c:pt>
                <c:pt idx="1">
                  <c:v>0</c:v>
                </c:pt>
                <c:pt idx="2" formatCode="0%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701-4918-B2F6-978B426EBBC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FA9E1-56E3-4F11-A949-1A173A7C1004}" type="datetimeFigureOut">
              <a:rPr lang="ko-KR" altLang="en-US" smtClean="0"/>
              <a:t>2021-05-19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C85F-6FBD-4A26-8CFC-414215B953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0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삼성전기 기업연계 프로젝트를 맡은 화질구지팀의 발표자 </a:t>
            </a:r>
            <a:r>
              <a:rPr lang="ko-KR" altLang="en-US" dirty="0" err="1" smtClean="0"/>
              <a:t>곽온겸입니다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지금부터 프로젝트 </a:t>
            </a:r>
            <a:r>
              <a:rPr lang="en-US" altLang="ko-KR" dirty="0" err="1" smtClean="0"/>
              <a:t>Pixby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56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분류모델</a:t>
            </a:r>
            <a:r>
              <a:rPr lang="ko-KR" altLang="en-US" dirty="0" smtClean="0"/>
              <a:t> 학습에 사용할 저해상도 이미지 역시 비교적 선명해진 것을 확인할 수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-------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이미지 비교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필수</a:t>
            </a:r>
            <a:r>
              <a:rPr lang="en-US" altLang="ko-KR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 smtClean="0"/>
              <a:t>PSNR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수치</a:t>
            </a:r>
            <a:r>
              <a:rPr lang="en-US" altLang="ko-KR" baseline="0" dirty="0" smtClean="0"/>
              <a:t>, Loss </a:t>
            </a:r>
            <a:r>
              <a:rPr lang="ko-KR" altLang="en-US" baseline="0" dirty="0" smtClean="0"/>
              <a:t>수치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선택</a:t>
            </a:r>
            <a:r>
              <a:rPr lang="en-US" altLang="ko-KR" baseline="0" dirty="0" smtClean="0"/>
              <a:t>)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908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분류 모델입니다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모델과 </a:t>
            </a:r>
            <a:r>
              <a:rPr lang="en-US" altLang="ko-KR" dirty="0" smtClean="0"/>
              <a:t>Residual Block </a:t>
            </a:r>
            <a:r>
              <a:rPr lang="ko-KR" altLang="en-US" dirty="0" smtClean="0"/>
              <a:t>구조를 공유하는 </a:t>
            </a:r>
            <a:r>
              <a:rPr lang="en-US" altLang="ko-KR" dirty="0" err="1" smtClean="0"/>
              <a:t>ResNet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모델을 참고해 분류 모델을 개발하였고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이를 통해 모델 개발의 효율성을 향상시킬 수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분류 모델은 </a:t>
            </a:r>
            <a:r>
              <a:rPr lang="en-US" altLang="ko-KR" baseline="0" dirty="0" smtClean="0"/>
              <a:t>Cifar-10 </a:t>
            </a:r>
            <a:r>
              <a:rPr lang="ko-KR" altLang="en-US" baseline="0" dirty="0" smtClean="0"/>
              <a:t>이미지와 </a:t>
            </a:r>
            <a:r>
              <a:rPr lang="en-US" altLang="ko-KR" baseline="0" dirty="0" smtClean="0"/>
              <a:t>STL-10 </a:t>
            </a:r>
            <a:r>
              <a:rPr lang="ko-KR" altLang="en-US" baseline="0" dirty="0" smtClean="0"/>
              <a:t>이미지를 사용하였으며 가설을 검증하기 위해 원본 이미지와 기존 </a:t>
            </a:r>
            <a:r>
              <a:rPr lang="ko-KR" altLang="en-US" baseline="0" dirty="0" err="1" smtClean="0"/>
              <a:t>보간법으로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리사이징한</a:t>
            </a:r>
            <a:r>
              <a:rPr lang="ko-KR" altLang="en-US" baseline="0" dirty="0" smtClean="0"/>
              <a:t> 이미지</a:t>
            </a:r>
            <a:r>
              <a:rPr lang="en-US" altLang="ko-KR" baseline="0" dirty="0" smtClean="0"/>
              <a:t>, Super-Resolution </a:t>
            </a:r>
            <a:r>
              <a:rPr lang="ko-KR" altLang="en-US" baseline="0" dirty="0" smtClean="0"/>
              <a:t>모델로 </a:t>
            </a:r>
            <a:r>
              <a:rPr lang="ko-KR" altLang="en-US" baseline="0" dirty="0" err="1" smtClean="0"/>
              <a:t>초해상화한</a:t>
            </a:r>
            <a:r>
              <a:rPr lang="ko-KR" altLang="en-US" baseline="0" dirty="0" smtClean="0"/>
              <a:t> 이미지를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각각 학습시켜 각 모델의 성능을 비교해 보았습니다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603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en-US" altLang="ko-KR" dirty="0" smtClean="0"/>
              <a:t>Cifar-10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이미지 </a:t>
            </a:r>
            <a:r>
              <a:rPr lang="en-US" altLang="ko-KR" baseline="0" dirty="0" smtClean="0"/>
              <a:t>X2</a:t>
            </a:r>
            <a:r>
              <a:rPr lang="ko-KR" altLang="en-US" baseline="0" dirty="0" smtClean="0"/>
              <a:t>배 모델 성능 평가 그래프입니다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기본 이미지 대비 </a:t>
            </a:r>
            <a:r>
              <a:rPr lang="en-US" altLang="ko-KR" dirty="0" smtClean="0"/>
              <a:t>SR</a:t>
            </a:r>
            <a:r>
              <a:rPr lang="ko-KR" altLang="en-US" dirty="0" smtClean="0"/>
              <a:t>이미지로 학습시킨 분류 모델은 약 </a:t>
            </a:r>
            <a:r>
              <a:rPr lang="en-US" altLang="ko-KR" dirty="0" smtClean="0"/>
              <a:t>2.07%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성능향상을 보였고 리사이징이미지 대비 </a:t>
            </a:r>
            <a:r>
              <a:rPr lang="en-US" altLang="ko-KR" dirty="0" smtClean="0"/>
              <a:t>0.5%</a:t>
            </a:r>
            <a:r>
              <a:rPr lang="ko-KR" altLang="en-US" dirty="0" smtClean="0"/>
              <a:t>의 성능 향상을 이루었습니다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---------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46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Cifar-10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이미지 </a:t>
            </a:r>
            <a:r>
              <a:rPr lang="en-US" altLang="ko-KR" baseline="0" dirty="0" smtClean="0"/>
              <a:t>X4</a:t>
            </a:r>
            <a:r>
              <a:rPr lang="ko-KR" altLang="en-US" baseline="0" dirty="0" smtClean="0"/>
              <a:t>배 모델 성능 평가 그래프입니다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기본 이미지 대비 </a:t>
            </a:r>
            <a:r>
              <a:rPr lang="en-US" altLang="ko-KR" dirty="0" smtClean="0"/>
              <a:t>SR</a:t>
            </a:r>
            <a:r>
              <a:rPr lang="ko-KR" altLang="en-US" dirty="0" smtClean="0"/>
              <a:t>이미지로 학습시킨 분류 모델은 약 </a:t>
            </a:r>
            <a:r>
              <a:rPr lang="en-US" altLang="ko-KR" dirty="0" smtClean="0"/>
              <a:t>2.04%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성능향상을 보였고 리사이징이미지 대비 </a:t>
            </a:r>
            <a:r>
              <a:rPr lang="en-US" altLang="ko-KR" dirty="0" smtClean="0"/>
              <a:t>0.59%</a:t>
            </a:r>
            <a:r>
              <a:rPr lang="ko-KR" altLang="en-US" dirty="0" smtClean="0"/>
              <a:t>의 성능 향상을 이루었습니다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---------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837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이러한 결과를 기업에서 활용할 수 있도록 시스템</a:t>
            </a:r>
            <a:r>
              <a:rPr lang="ko-KR" altLang="en-US" baseline="0" dirty="0" smtClean="0"/>
              <a:t> 실행파일로 개발하였으며 </a:t>
            </a:r>
            <a:r>
              <a:rPr lang="ko-KR" altLang="en-US" baseline="0" dirty="0" err="1" smtClean="0"/>
              <a:t>딥러닝에</a:t>
            </a:r>
            <a:r>
              <a:rPr lang="ko-KR" altLang="en-US" baseline="0" dirty="0" smtClean="0"/>
              <a:t> 대한 기본적인 지식만 갖고 있다면</a:t>
            </a:r>
            <a:endParaRPr lang="en-US" altLang="ko-KR" baseline="0" dirty="0" smtClean="0"/>
          </a:p>
          <a:p>
            <a:r>
              <a:rPr lang="ko-KR" altLang="en-US" baseline="0" dirty="0" smtClean="0"/>
              <a:t>누구나 쉽게 모델을 학습시키고 </a:t>
            </a:r>
            <a:r>
              <a:rPr lang="en-US" altLang="ko-KR" baseline="0" dirty="0" smtClean="0"/>
              <a:t>SR</a:t>
            </a:r>
            <a:r>
              <a:rPr lang="ko-KR" altLang="en-US" baseline="0" dirty="0" smtClean="0"/>
              <a:t>이미지를 얻어 </a:t>
            </a:r>
            <a:r>
              <a:rPr lang="ko-KR" altLang="en-US" baseline="0" dirty="0" err="1" smtClean="0"/>
              <a:t>분류모델의</a:t>
            </a:r>
            <a:r>
              <a:rPr lang="ko-KR" altLang="en-US" baseline="0" dirty="0" smtClean="0"/>
              <a:t> 성능을 </a:t>
            </a:r>
            <a:r>
              <a:rPr lang="ko-KR" altLang="en-US" baseline="0" dirty="0" err="1" smtClean="0"/>
              <a:t>향상시킬수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있도록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69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시연을 통해 저희가 개발한 프로그램 </a:t>
            </a:r>
            <a:r>
              <a:rPr lang="en-US" altLang="ko-KR" dirty="0" err="1" smtClean="0"/>
              <a:t>Pixby</a:t>
            </a:r>
            <a:r>
              <a:rPr lang="ko-KR" altLang="en-US" dirty="0" smtClean="0"/>
              <a:t>를 소개하겠습니다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64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</a:t>
            </a:r>
            <a:r>
              <a:rPr lang="en-US" altLang="ko-KR" dirty="0" err="1" smtClean="0"/>
              <a:t>Pixby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프로그램을 통해 다음과 같은 효과를 기대할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</a:t>
            </a:r>
            <a:r>
              <a:rPr lang="ko-KR" altLang="en-US" baseline="0" dirty="0" smtClean="0"/>
              <a:t> 번째는 분류 모델의 성능 향상입니다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분류 모델의 성능을 개선해 영상 검사의 효율성을 증가시킬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두 번째는 고화질 이미지를 얻기 위한 하드웨어 교체 비용을 절감하여 기업의 수익구조를 개선할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세 번째는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학습을 위한 자체적인 툴을 보유함으로써 모델 개발에 편의성을 향상시킬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24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Pixby</a:t>
            </a:r>
            <a:r>
              <a:rPr lang="ko-KR" altLang="en-US" dirty="0" smtClean="0"/>
              <a:t>는 비단 제조업의 영상검사 시스템 이외에도 영상 분류 모델이 필요한 다양한 분야에서 사용이 될 수 있으며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딥러닝을</a:t>
            </a:r>
            <a:r>
              <a:rPr lang="ko-KR" altLang="en-US" dirty="0" smtClean="0"/>
              <a:t> 통한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성능 개선</a:t>
            </a:r>
            <a:r>
              <a:rPr lang="ko-KR" altLang="en-US" baseline="0" dirty="0" smtClean="0"/>
              <a:t> 방법론 역시 다양한 모델 학습 분야에서 사용할 수 있을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70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프로젝트에 대한 소개를 마치고 간단한 </a:t>
            </a:r>
            <a:r>
              <a:rPr lang="ko-KR" altLang="en-US" dirty="0" err="1" smtClean="0"/>
              <a:t>팀원소개를</a:t>
            </a:r>
            <a:r>
              <a:rPr lang="ko-KR" altLang="en-US" dirty="0" smtClean="0"/>
              <a:t> 끝으로 마무리하겠습니다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GUI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개발에 김지수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이승준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이지현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머신러닝</a:t>
            </a:r>
            <a:r>
              <a:rPr lang="ko-KR" altLang="en-US" baseline="0" dirty="0" smtClean="0"/>
              <a:t> 모델 개발에 </a:t>
            </a:r>
            <a:r>
              <a:rPr lang="ko-KR" altLang="en-US" baseline="0" dirty="0" err="1" smtClean="0"/>
              <a:t>곽온겸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조명희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이상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명의 팀원으로 구성되어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36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프로젝트를 진행하며 팀원 모두 컴퓨터 비전 분야에 대한 공부를 굉장히 많이 했는데요</a:t>
            </a:r>
            <a:endParaRPr lang="en-US" altLang="ko-KR" dirty="0" smtClean="0"/>
          </a:p>
          <a:p>
            <a:r>
              <a:rPr lang="ko-KR" altLang="en-US" dirty="0" smtClean="0"/>
              <a:t>프로젝트를 통해 겪을 수 있었던 가장 좋은 경험은 책과 강의에서는 배울 수 없었던 </a:t>
            </a:r>
            <a:r>
              <a:rPr lang="ko-KR" altLang="en-US" dirty="0" err="1" smtClean="0"/>
              <a:t>딥러닝에</a:t>
            </a:r>
            <a:r>
              <a:rPr lang="ko-KR" altLang="en-US" dirty="0" smtClean="0"/>
              <a:t> 대한 새로운 시각을 얻을 수 있는 점이었습니다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모델 성능 개선을</a:t>
            </a:r>
            <a:r>
              <a:rPr lang="ko-KR" altLang="en-US" baseline="0" dirty="0" smtClean="0"/>
              <a:t> 위해 책에서 배운 개념이 아닌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모델을 통한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모델의 성능개선방식은 앞으로 새로운 지식을 학습함에 있어서도 다양한 방법을 생각할 수 있는 원동력이 될 것이라고 생각합니다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이러한 시각이 비단 저희 팀 뿐만 아니라 함께 교육을 받았던 </a:t>
            </a:r>
            <a:r>
              <a:rPr lang="ko-KR" altLang="en-US" dirty="0" err="1" smtClean="0"/>
              <a:t>싸피</a:t>
            </a:r>
            <a:r>
              <a:rPr lang="ko-KR" altLang="en-US" dirty="0" smtClean="0"/>
              <a:t> 동기</a:t>
            </a:r>
            <a:r>
              <a:rPr lang="ko-KR" altLang="en-US" baseline="0" dirty="0" smtClean="0"/>
              <a:t> 여러분께도 새로운 시각으로 다양한 문제를 바라볼 수 있는 기회가 되었으면 좋겠습니다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5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329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이상으로 </a:t>
            </a:r>
            <a:r>
              <a:rPr lang="ko-KR" altLang="en-US" baseline="0" dirty="0" err="1" smtClean="0"/>
              <a:t>화질구지</a:t>
            </a:r>
            <a:r>
              <a:rPr lang="ko-KR" altLang="en-US" baseline="0" dirty="0" smtClean="0"/>
              <a:t> 팀 발표 마치겠습니다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17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이상으로 </a:t>
            </a:r>
            <a:r>
              <a:rPr lang="ko-KR" altLang="en-US" baseline="0" dirty="0" err="1" smtClean="0"/>
              <a:t>화질구지</a:t>
            </a:r>
            <a:r>
              <a:rPr lang="ko-KR" altLang="en-US" baseline="0" dirty="0" smtClean="0"/>
              <a:t> 팀 발표 마치겠습니다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6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4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제조업에서 </a:t>
            </a:r>
            <a:r>
              <a:rPr lang="ko-KR" altLang="en-US" baseline="0" dirty="0" err="1" smtClean="0"/>
              <a:t>딥러닝은</a:t>
            </a:r>
            <a:r>
              <a:rPr lang="ko-KR" altLang="en-US" baseline="0" dirty="0" smtClean="0"/>
              <a:t> 디자인부터 설계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시뮬레이션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품질관리 등 다양한 분야에서 쓰이고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 중에서도 품질관리 분야에서는 </a:t>
            </a:r>
            <a:r>
              <a:rPr lang="ko-KR" altLang="en-US" baseline="0" dirty="0" err="1" smtClean="0"/>
              <a:t>딥러닝을</a:t>
            </a:r>
            <a:r>
              <a:rPr lang="ko-KR" altLang="en-US" baseline="0" dirty="0" smtClean="0"/>
              <a:t> 활용한 분류 모델이 많이 쓰이는데요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--------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초안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분류모델의</a:t>
            </a:r>
            <a:r>
              <a:rPr lang="ko-KR" altLang="en-US" dirty="0" smtClean="0"/>
              <a:t> 성능을 향상시키는 방법은 다양한 방법이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최적화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모델의</a:t>
            </a:r>
            <a:r>
              <a:rPr lang="ko-KR" altLang="en-US" baseline="0" dirty="0" smtClean="0"/>
              <a:t> 개발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다양한 모델을 결합하는 방법 등이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특히나 제조업에서는 불량품을 구분하기 위해 </a:t>
            </a:r>
            <a:r>
              <a:rPr lang="ko-KR" altLang="en-US" baseline="0" dirty="0" err="1" smtClean="0"/>
              <a:t>분류모델을</a:t>
            </a:r>
            <a:r>
              <a:rPr lang="ko-KR" altLang="en-US" baseline="0" dirty="0" smtClean="0"/>
              <a:t> 사용하고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분류 성능을 높이기 위해 제조업에서 사용할 수 있는 방법으로는 고화질 카메라와 인력의 투입으로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고화질 이미지를 얻어내고 이를 통해 분류 성능을 높일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83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기존에 사람이 하던 양품 분류를 컴퓨터가 할 수 있게 되며 제조원가를 줄이고 수익성을 개선 할 수 있었습니다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때문에 </a:t>
            </a:r>
            <a:r>
              <a:rPr lang="ko-KR" altLang="en-US" dirty="0" err="1" smtClean="0"/>
              <a:t>분류모델의</a:t>
            </a:r>
            <a:r>
              <a:rPr lang="ko-KR" altLang="en-US" dirty="0" smtClean="0"/>
              <a:t> 성능은 기업에게 중요한 과제로 부상했습니다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--------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초안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분류모델의</a:t>
            </a:r>
            <a:r>
              <a:rPr lang="ko-KR" altLang="en-US" dirty="0" smtClean="0"/>
              <a:t> 성능을 향상시키는 방법은 다양한 방법이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최적화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모델의</a:t>
            </a:r>
            <a:r>
              <a:rPr lang="ko-KR" altLang="en-US" baseline="0" dirty="0" smtClean="0"/>
              <a:t> 개발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다양한 모델을 결합하는 방법 등이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특히나 제조업에서는 불량품을 구분하기 위해 </a:t>
            </a:r>
            <a:r>
              <a:rPr lang="ko-KR" altLang="en-US" baseline="0" dirty="0" err="1" smtClean="0"/>
              <a:t>분류모델을</a:t>
            </a:r>
            <a:r>
              <a:rPr lang="ko-KR" altLang="en-US" baseline="0" dirty="0" smtClean="0"/>
              <a:t> 사용하고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분류 성능을 높이기 위해 제조업에서 사용할 수 있는 방법으로는 고화질 카메라와 인력의 투입으로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고화질 이미지를 얻어내고 이를 통해 분류 성능을 높일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183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하드웨어를 교체해 더 나은 품질의 영상을 얻고 이를 통해 </a:t>
            </a:r>
            <a:r>
              <a:rPr lang="ko-KR" altLang="en-US" dirty="0" err="1" smtClean="0"/>
              <a:t>분류모델의</a:t>
            </a:r>
            <a:r>
              <a:rPr lang="ko-KR" altLang="en-US" dirty="0" smtClean="0"/>
              <a:t> 성능을 개선하는 방법도 있지만</a:t>
            </a:r>
            <a:endParaRPr lang="en-US" altLang="ko-KR" dirty="0" smtClean="0"/>
          </a:p>
          <a:p>
            <a:r>
              <a:rPr lang="ko-KR" altLang="en-US" dirty="0" smtClean="0"/>
              <a:t>이는 하드웨어 교체에 따른 많은 비용을 수반하는 문제점을 가지고 있습니다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저희는 이러한 문제를 소프트웨어적으로 해결해보고자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526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분류 모델의 성능을 개선하기 위해 </a:t>
            </a:r>
            <a:r>
              <a:rPr lang="ko-KR" altLang="en-US" dirty="0" smtClean="0"/>
              <a:t>저희가 제시한 </a:t>
            </a:r>
            <a:r>
              <a:rPr lang="ko-KR" altLang="en-US" dirty="0" smtClean="0"/>
              <a:t>솔루션은 </a:t>
            </a:r>
            <a:endParaRPr lang="en-US" altLang="ko-KR" dirty="0" smtClean="0"/>
          </a:p>
          <a:p>
            <a:r>
              <a:rPr lang="ko-KR" altLang="en-US" dirty="0" smtClean="0"/>
              <a:t>기존 하드웨어를 통해 얻은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저품질</a:t>
            </a:r>
            <a:r>
              <a:rPr lang="ko-KR" altLang="en-US" baseline="0" dirty="0" smtClean="0"/>
              <a:t> 이미지를</a:t>
            </a:r>
            <a:r>
              <a:rPr lang="en-US" altLang="ko-KR" baseline="0" dirty="0" smtClean="0"/>
              <a:t> Super-Resolution </a:t>
            </a:r>
            <a:r>
              <a:rPr lang="ko-KR" altLang="en-US" baseline="0" dirty="0" smtClean="0"/>
              <a:t>기술로 해상도를 높이고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이렇게 얻은 이미지로 </a:t>
            </a:r>
            <a:r>
              <a:rPr lang="ko-KR" altLang="en-US" baseline="0" dirty="0" err="1" smtClean="0"/>
              <a:t>분류모델을</a:t>
            </a:r>
            <a:r>
              <a:rPr lang="ko-KR" altLang="en-US" baseline="0" dirty="0" smtClean="0"/>
              <a:t> 학습시켜 </a:t>
            </a:r>
            <a:r>
              <a:rPr lang="ko-KR" altLang="en-US" baseline="0" dirty="0" err="1" smtClean="0"/>
              <a:t>분류모델의</a:t>
            </a:r>
            <a:r>
              <a:rPr lang="ko-KR" altLang="en-US" baseline="0" dirty="0" smtClean="0"/>
              <a:t> 성능을 개선하는 것입니다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 방법으로 문제를 해결하기 위해서는 다음의 가설을 검증하는 절차가 필요했습니다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2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가설을 검증하기 위해서</a:t>
            </a:r>
            <a:r>
              <a:rPr lang="ko-KR" altLang="en-US" baseline="0" dirty="0" smtClean="0"/>
              <a:t> 첫번째로 </a:t>
            </a:r>
            <a:r>
              <a:rPr lang="en-US" altLang="ko-KR" baseline="0" dirty="0" smtClean="0"/>
              <a:t>Super-Resolution </a:t>
            </a:r>
            <a:r>
              <a:rPr lang="ko-KR" altLang="en-US" baseline="0" dirty="0" smtClean="0"/>
              <a:t>모델을 구현했습니다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기존에 </a:t>
            </a:r>
            <a:r>
              <a:rPr lang="ko-KR" altLang="en-US" dirty="0" err="1" smtClean="0"/>
              <a:t>초해상화</a:t>
            </a:r>
            <a:r>
              <a:rPr lang="ko-KR" altLang="en-US" dirty="0" smtClean="0"/>
              <a:t> 분야에서는 </a:t>
            </a:r>
            <a:r>
              <a:rPr lang="en-US" altLang="ko-KR" dirty="0" smtClean="0"/>
              <a:t>Nearest</a:t>
            </a:r>
            <a:r>
              <a:rPr lang="en-US" altLang="ko-KR" baseline="0" dirty="0" smtClean="0"/>
              <a:t> Neighbor, </a:t>
            </a:r>
            <a:r>
              <a:rPr lang="en-US" altLang="ko-KR" dirty="0" smtClean="0"/>
              <a:t>Bilinear, </a:t>
            </a:r>
            <a:r>
              <a:rPr lang="en-US" altLang="ko-KR" dirty="0" err="1" smtClean="0"/>
              <a:t>Bicubic</a:t>
            </a:r>
            <a:r>
              <a:rPr lang="ko-KR" altLang="en-US" dirty="0" smtClean="0"/>
              <a:t>과 같은 간단한 </a:t>
            </a:r>
            <a:r>
              <a:rPr lang="ko-KR" altLang="en-US" dirty="0" err="1" smtClean="0"/>
              <a:t>보간법을</a:t>
            </a:r>
            <a:r>
              <a:rPr lang="ko-KR" altLang="en-US" dirty="0" smtClean="0"/>
              <a:t> 사용해 이미지의 해상도를 높였습니다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Super</a:t>
            </a:r>
            <a:r>
              <a:rPr lang="en-US" altLang="ko-KR" baseline="0" dirty="0" smtClean="0"/>
              <a:t>-Resolution</a:t>
            </a:r>
            <a:r>
              <a:rPr lang="ko-KR" altLang="en-US" baseline="0" dirty="0" smtClean="0"/>
              <a:t>이란 이러한 </a:t>
            </a:r>
            <a:r>
              <a:rPr lang="ko-KR" altLang="en-US" baseline="0" dirty="0" err="1" smtClean="0"/>
              <a:t>초해상화</a:t>
            </a:r>
            <a:r>
              <a:rPr lang="ko-KR" altLang="en-US" baseline="0" dirty="0" smtClean="0"/>
              <a:t> 분야에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기술을 적용한 모델입니다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395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Super-Resolution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모델을 </a:t>
            </a:r>
            <a:r>
              <a:rPr lang="ko-KR" altLang="en-US" baseline="0" dirty="0" err="1" smtClean="0"/>
              <a:t>구현하는데는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EDSR </a:t>
            </a:r>
            <a:r>
              <a:rPr lang="ko-KR" altLang="en-US" baseline="0" dirty="0" smtClean="0"/>
              <a:t>논문을 참고하였으며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배</a:t>
            </a:r>
            <a:r>
              <a:rPr lang="en-US" altLang="ko-KR" baseline="0" dirty="0" smtClean="0"/>
              <a:t>, 4</a:t>
            </a:r>
            <a:r>
              <a:rPr lang="ko-KR" altLang="en-US" baseline="0" dirty="0" smtClean="0"/>
              <a:t>배</a:t>
            </a:r>
            <a:r>
              <a:rPr lang="en-US" altLang="ko-KR" baseline="0" dirty="0" smtClean="0"/>
              <a:t>, 8</a:t>
            </a:r>
            <a:r>
              <a:rPr lang="ko-KR" altLang="en-US" baseline="0" dirty="0" smtClean="0"/>
              <a:t>배로 </a:t>
            </a:r>
            <a:r>
              <a:rPr lang="ko-KR" altLang="en-US" baseline="0" dirty="0" err="1" smtClean="0"/>
              <a:t>초해상화</a:t>
            </a:r>
            <a:r>
              <a:rPr lang="ko-KR" altLang="en-US" baseline="0" dirty="0" smtClean="0"/>
              <a:t> 한 모델을 개발했습니다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보시는 </a:t>
            </a:r>
            <a:r>
              <a:rPr lang="ko-KR" altLang="en-US" dirty="0" smtClean="0"/>
              <a:t>이미지는 </a:t>
            </a:r>
            <a:r>
              <a:rPr lang="en-US" altLang="ko-KR" dirty="0" smtClean="0"/>
              <a:t>Super</a:t>
            </a:r>
            <a:r>
              <a:rPr lang="en-US" altLang="ko-KR" baseline="0" dirty="0" smtClean="0"/>
              <a:t>-Resolution </a:t>
            </a:r>
            <a:r>
              <a:rPr lang="ko-KR" altLang="en-US" dirty="0" smtClean="0"/>
              <a:t>모델을 </a:t>
            </a:r>
            <a:r>
              <a:rPr lang="ko-KR" altLang="en-US" dirty="0" smtClean="0"/>
              <a:t>통해 </a:t>
            </a:r>
            <a:r>
              <a:rPr lang="ko-KR" altLang="en-US" dirty="0" smtClean="0"/>
              <a:t>실제로 화질을 </a:t>
            </a:r>
            <a:r>
              <a:rPr lang="ko-KR" altLang="en-US" dirty="0" smtClean="0"/>
              <a:t>개선한 이미지를 비교한 예시입니다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얼굴의 윤곽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머리카락의 질감 등 육안으로 보기에도 굉장히 선명하게 해상도가 향상된 것을 확인 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-------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이미지 비교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필수</a:t>
            </a:r>
            <a:r>
              <a:rPr lang="en-US" altLang="ko-KR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 smtClean="0"/>
              <a:t>PSNR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수치</a:t>
            </a:r>
            <a:r>
              <a:rPr lang="en-US" altLang="ko-KR" baseline="0" dirty="0" smtClean="0"/>
              <a:t>, Loss </a:t>
            </a:r>
            <a:r>
              <a:rPr lang="ko-KR" altLang="en-US" baseline="0" dirty="0" smtClean="0"/>
              <a:t>수치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선택</a:t>
            </a:r>
            <a:r>
              <a:rPr lang="en-US" altLang="ko-KR" baseline="0" dirty="0" smtClean="0"/>
              <a:t>)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C85F-6FBD-4A26-8CFC-414215B953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95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27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89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2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4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7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7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8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6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9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6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7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wmf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r.freepik.com/premium-vector/crisis-graphs-and-charts-templates-business-infographics-investment-expenses-and-bad-economy-reduction_8606354.htm#&amp;position=27" TargetMode="External"/><Relationship Id="rId4" Type="http://schemas.openxmlformats.org/officeDocument/2006/relationships/hyperlink" Target="http://pptbizcam.co.k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4369677" y="26693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77327" y="3485442"/>
            <a:ext cx="2736647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050" b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광주 </a:t>
            </a:r>
            <a:r>
              <a:rPr lang="en-US" altLang="ko-KR" sz="1050" b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1</a:t>
            </a:r>
            <a:r>
              <a:rPr lang="ko-KR" altLang="en-US" sz="1050" b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반 </a:t>
            </a:r>
            <a:r>
              <a:rPr lang="en-US" altLang="ko-KR" sz="1050" b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</a:t>
            </a:r>
            <a:r>
              <a:rPr lang="ko-KR" altLang="en-US" sz="1050" b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팀 삼성전기 기업연계 프로젝트</a:t>
            </a:r>
            <a:endParaRPr lang="en-US" altLang="ko-KR" sz="1050" b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369677" y="2542316"/>
            <a:ext cx="3551949" cy="677069"/>
          </a:xfrm>
          <a:prstGeom prst="roundRect">
            <a:avLst/>
          </a:prstGeom>
          <a:solidFill>
            <a:srgbClr val="314E52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Pixby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7321733" y="2441308"/>
            <a:ext cx="979714" cy="392949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rgbClr val="F2A154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ko-KR" altLang="en-US" sz="1600" b="1" dirty="0" err="1" smtClean="0">
                <a:solidFill>
                  <a:prstClr val="white"/>
                </a:solidFill>
              </a:rPr>
              <a:t>화질구지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0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02.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솔루션</a:t>
              </a:r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en-US" altLang="ko-KR" sz="12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</a:t>
              </a:r>
              <a:r>
                <a:rPr lang="en-US" altLang="ko-KR" sz="105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uper</a:t>
              </a:r>
              <a:r>
                <a:rPr lang="en-US" altLang="ko-KR" sz="12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R</a:t>
              </a:r>
              <a:r>
                <a:rPr lang="en-US" altLang="ko-KR" sz="10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esolution</a:t>
              </a:r>
              <a:endParaRPr lang="ko-KR" altLang="en-US" sz="1000" dirty="0">
                <a:solidFill>
                  <a:srgbClr val="F2A154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" r="57223" b="6138"/>
          <a:stretch/>
        </p:blipFill>
        <p:spPr>
          <a:xfrm>
            <a:off x="3368435" y="2119490"/>
            <a:ext cx="2662246" cy="2819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11981" r="69926" b="42052"/>
          <a:stretch/>
        </p:blipFill>
        <p:spPr>
          <a:xfrm>
            <a:off x="622751" y="2119490"/>
            <a:ext cx="2531047" cy="2819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809" r="55524"/>
          <a:stretch/>
        </p:blipFill>
        <p:spPr>
          <a:xfrm>
            <a:off x="6245318" y="2119490"/>
            <a:ext cx="2553327" cy="28198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3" t="656" r="4574" b="1"/>
          <a:stretch/>
        </p:blipFill>
        <p:spPr>
          <a:xfrm>
            <a:off x="9013282" y="2119498"/>
            <a:ext cx="2681677" cy="28198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581" y="5519662"/>
            <a:ext cx="171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원본</a:t>
            </a:r>
            <a:endParaRPr lang="ko-KR" altLang="en-US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839865" y="5519662"/>
            <a:ext cx="171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X2</a:t>
            </a:r>
            <a:endParaRPr lang="ko-KR" alt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62288" y="5519662"/>
            <a:ext cx="171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X4</a:t>
            </a:r>
            <a:endParaRPr lang="ko-KR" alt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494427" y="5519662"/>
            <a:ext cx="171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X8</a:t>
            </a:r>
            <a:endParaRPr lang="ko-KR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28341" y="4981733"/>
            <a:ext cx="15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300x300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39625" y="4981733"/>
            <a:ext cx="15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600x600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62048" y="4981733"/>
            <a:ext cx="15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1200x1200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94187" y="4981733"/>
            <a:ext cx="15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2400x2400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00627" y="1136819"/>
            <a:ext cx="3263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인물 </a:t>
            </a:r>
            <a:r>
              <a:rPr lang="ko-KR" altLang="en-US" sz="2400" b="1" smtClean="0"/>
              <a:t>사진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고해상도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4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02.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솔루션</a:t>
              </a:r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en-US" altLang="ko-KR" sz="12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</a:t>
              </a:r>
              <a:r>
                <a:rPr lang="en-US" altLang="ko-KR" sz="105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uper</a:t>
              </a:r>
              <a:r>
                <a:rPr lang="en-US" altLang="ko-KR" sz="12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R</a:t>
              </a:r>
              <a:r>
                <a:rPr lang="en-US" altLang="ko-KR" sz="10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esolution</a:t>
              </a:r>
              <a:endParaRPr lang="ko-KR" altLang="en-US" sz="1000" dirty="0">
                <a:solidFill>
                  <a:srgbClr val="F2A154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3" y="2234974"/>
            <a:ext cx="2700216" cy="27002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32" y="2238883"/>
            <a:ext cx="2696307" cy="26963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394" y="2231067"/>
            <a:ext cx="2704123" cy="270412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04937" y="1136819"/>
            <a:ext cx="3054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Cifar-10(</a:t>
            </a:r>
            <a:r>
              <a:rPr lang="ko-KR" altLang="en-US" sz="2400" b="1" dirty="0" smtClean="0"/>
              <a:t>저해상도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758565" y="4977608"/>
            <a:ext cx="15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32x32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47779" y="4977608"/>
            <a:ext cx="15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64x64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36993" y="4977608"/>
            <a:ext cx="15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128x128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58804" y="5529756"/>
            <a:ext cx="171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원본</a:t>
            </a:r>
            <a:endParaRPr lang="ko-KR" alt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272592" y="5529756"/>
            <a:ext cx="171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X</a:t>
            </a:r>
            <a:r>
              <a:rPr lang="en-US" altLang="ko-KR" sz="2800" b="1" dirty="0" smtClean="0"/>
              <a:t>2</a:t>
            </a:r>
            <a:endParaRPr lang="ko-KR" alt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863762" y="5529756"/>
            <a:ext cx="171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X</a:t>
            </a:r>
            <a:r>
              <a:rPr lang="en-US" altLang="ko-KR" sz="2800" b="1" dirty="0" smtClean="0"/>
              <a:t>4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841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42995" y="180388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02.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솔루션</a:t>
              </a:r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en-US" altLang="ko-KR" sz="105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Classification</a:t>
              </a:r>
              <a:endParaRPr lang="ko-KR" altLang="en-US" sz="1050" dirty="0">
                <a:solidFill>
                  <a:srgbClr val="F2A154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1" y="1540875"/>
            <a:ext cx="6451752" cy="41577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23" y="1746615"/>
            <a:ext cx="4436402" cy="2560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3796" y="1193991"/>
            <a:ext cx="460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CNN(Convolutional Neural Network)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90812" y="1171408"/>
            <a:ext cx="460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Resblock</a:t>
            </a:r>
            <a:r>
              <a:rPr lang="en-US" altLang="ko-KR" dirty="0" smtClean="0"/>
              <a:t>(Residual Block)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92623" y="4831077"/>
            <a:ext cx="3947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Resblock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이란</a:t>
            </a:r>
            <a:r>
              <a:rPr lang="en-US" altLang="ko-KR" b="1" dirty="0" smtClean="0"/>
              <a:t>?</a:t>
            </a:r>
          </a:p>
          <a:p>
            <a:r>
              <a:rPr lang="ko-KR" altLang="en-US" sz="1600" dirty="0" smtClean="0"/>
              <a:t>학습을 진행함에 따라 </a:t>
            </a:r>
            <a:r>
              <a:rPr lang="ko-KR" altLang="en-US" sz="1600" dirty="0" err="1" smtClean="0"/>
              <a:t>입력값이</a:t>
            </a:r>
            <a:r>
              <a:rPr lang="ko-KR" altLang="en-US" sz="1600" dirty="0" smtClean="0"/>
              <a:t> 정체성을 잃지 않게 해주는 구조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87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0" y="1366269"/>
            <a:ext cx="2880000" cy="2160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0" y="3536900"/>
            <a:ext cx="2880000" cy="21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47" y="822616"/>
            <a:ext cx="3899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lt"/>
                <a:ea typeface="나눔스퀘어라운드 Bold" panose="020B0600000101010101" pitchFamily="50" charset="-127"/>
              </a:rPr>
              <a:t>원본 이미지 </a:t>
            </a:r>
            <a:r>
              <a:rPr lang="en-US" altLang="ko-KR" sz="2000" b="1" dirty="0" smtClean="0">
                <a:latin typeface="+mj-lt"/>
                <a:ea typeface="나눔스퀘어라운드 Bold" panose="020B0600000101010101" pitchFamily="50" charset="-127"/>
              </a:rPr>
              <a:t>/ x2 </a:t>
            </a:r>
            <a:r>
              <a:rPr lang="ko-KR" altLang="en-US" sz="2000" b="1" dirty="0" smtClean="0">
                <a:latin typeface="+mj-lt"/>
                <a:ea typeface="나눔스퀘어라운드 Bold" panose="020B0600000101010101" pitchFamily="50" charset="-127"/>
              </a:rPr>
              <a:t>이미지 성능 비교</a:t>
            </a:r>
            <a:endParaRPr lang="ko-KR" altLang="en-US" sz="2000" b="1" dirty="0">
              <a:latin typeface="+mj-lt"/>
              <a:ea typeface="나눔스퀘어라운드 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32931" y="5822805"/>
            <a:ext cx="3029252" cy="369332"/>
            <a:chOff x="1175430" y="5822805"/>
            <a:chExt cx="3029252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175430" y="5822805"/>
              <a:ext cx="833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원본 </a:t>
              </a:r>
              <a:r>
                <a:rPr lang="en-US" altLang="ko-KR" dirty="0" smtClean="0"/>
                <a:t>|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4251" y="5897240"/>
              <a:ext cx="2360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Accuracy: 89.38%/ Loss: 0.0155 </a:t>
              </a:r>
              <a:endParaRPr lang="ko-KR" altLang="en-US" sz="120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86" y="1366464"/>
            <a:ext cx="2880000" cy="21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86" y="3529499"/>
            <a:ext cx="2880000" cy="21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02" y="1366270"/>
            <a:ext cx="2880000" cy="21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02" y="3523034"/>
            <a:ext cx="2880000" cy="21600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4621203" y="5804907"/>
            <a:ext cx="3025709" cy="369332"/>
            <a:chOff x="1178973" y="5804907"/>
            <a:chExt cx="302570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178973" y="5804907"/>
              <a:ext cx="833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Resize x2</a:t>
              </a:r>
              <a:r>
                <a:rPr lang="ko-KR" altLang="en-US" sz="1100" b="1" dirty="0" smtClean="0"/>
                <a:t> </a:t>
              </a:r>
              <a:r>
                <a:rPr lang="en-US" altLang="ko-KR" dirty="0" smtClean="0"/>
                <a:t>|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44251" y="5897240"/>
              <a:ext cx="2360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Accuracy: </a:t>
              </a:r>
              <a:r>
                <a:rPr lang="en-US" altLang="ko-KR" sz="1200" dirty="0" smtClean="0">
                  <a:solidFill>
                    <a:schemeClr val="accent1"/>
                  </a:solidFill>
                </a:rPr>
                <a:t>90.95</a:t>
              </a:r>
              <a:r>
                <a:rPr lang="en-US" altLang="ko-KR" sz="1200" dirty="0" smtClean="0"/>
                <a:t>%/ Loss: </a:t>
              </a:r>
              <a:r>
                <a:rPr lang="en-US" altLang="ko-KR" sz="1200" dirty="0" smtClean="0">
                  <a:solidFill>
                    <a:schemeClr val="accent1"/>
                  </a:solidFill>
                </a:rPr>
                <a:t>0.0114</a:t>
              </a:r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09475" y="5822805"/>
            <a:ext cx="3027481" cy="369332"/>
            <a:chOff x="1177201" y="5822805"/>
            <a:chExt cx="3027481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1177201" y="5822805"/>
              <a:ext cx="833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SR x2</a:t>
              </a:r>
              <a:r>
                <a:rPr lang="ko-KR" altLang="en-US" sz="1600" b="1" dirty="0" smtClean="0"/>
                <a:t> </a:t>
              </a:r>
              <a:r>
                <a:rPr lang="en-US" altLang="ko-KR" dirty="0" smtClean="0"/>
                <a:t>|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44251" y="5897240"/>
              <a:ext cx="2360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Accuracy: </a:t>
              </a:r>
              <a:r>
                <a:rPr lang="en-US" altLang="ko-KR" sz="1200" dirty="0" smtClean="0">
                  <a:solidFill>
                    <a:srgbClr val="C00000"/>
                  </a:solidFill>
                </a:rPr>
                <a:t>91.45</a:t>
              </a:r>
              <a:r>
                <a:rPr lang="en-US" altLang="ko-KR" sz="1200" dirty="0" smtClean="0"/>
                <a:t>%/ Loss: </a:t>
              </a:r>
              <a:r>
                <a:rPr lang="en-US" altLang="ko-KR" sz="1200" dirty="0" smtClean="0">
                  <a:solidFill>
                    <a:srgbClr val="C00000"/>
                  </a:solidFill>
                </a:rPr>
                <a:t>0.0105</a:t>
              </a:r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02.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솔루션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ko-KR" altLang="en-US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분류성능평가</a:t>
              </a:r>
              <a:endParaRPr lang="ko-KR" altLang="en-US" sz="1600" dirty="0">
                <a:solidFill>
                  <a:srgbClr val="F2A154"/>
                </a:solidFill>
              </a:endParaRPr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1300470" y="2162955"/>
            <a:ext cx="9588510" cy="23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300470" y="2060083"/>
            <a:ext cx="9950892" cy="1833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300470" y="2021732"/>
            <a:ext cx="9950892" cy="300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277599" y="1938020"/>
            <a:ext cx="5685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0.5%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888980" y="2059226"/>
            <a:ext cx="5685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2.07%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0" y="1366269"/>
            <a:ext cx="2880000" cy="2160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0" y="3536900"/>
            <a:ext cx="2880000" cy="21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47" y="822616"/>
            <a:ext cx="3899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lt"/>
                <a:ea typeface="나눔스퀘어라운드 Bold" panose="020B0600000101010101" pitchFamily="50" charset="-127"/>
              </a:rPr>
              <a:t>원본 이미지 </a:t>
            </a:r>
            <a:r>
              <a:rPr lang="en-US" altLang="ko-KR" sz="2000" b="1" dirty="0" smtClean="0">
                <a:latin typeface="+mj-lt"/>
                <a:ea typeface="나눔스퀘어라운드 Bold" panose="020B0600000101010101" pitchFamily="50" charset="-127"/>
              </a:rPr>
              <a:t>/ x4 </a:t>
            </a:r>
            <a:r>
              <a:rPr lang="ko-KR" altLang="en-US" sz="2000" b="1" dirty="0" smtClean="0">
                <a:latin typeface="+mj-lt"/>
                <a:ea typeface="나눔스퀘어라운드 Bold" panose="020B0600000101010101" pitchFamily="50" charset="-127"/>
              </a:rPr>
              <a:t>이미지 성능 비교</a:t>
            </a:r>
            <a:endParaRPr lang="ko-KR" altLang="en-US" sz="2000" b="1" dirty="0">
              <a:latin typeface="+mj-lt"/>
              <a:ea typeface="나눔스퀘어라운드 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32931" y="5822805"/>
            <a:ext cx="3029252" cy="369332"/>
            <a:chOff x="1175430" y="5822805"/>
            <a:chExt cx="3029252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175430" y="5822805"/>
              <a:ext cx="833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원본 </a:t>
              </a:r>
              <a:r>
                <a:rPr lang="en-US" altLang="ko-KR" dirty="0" smtClean="0"/>
                <a:t>|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4251" y="5897240"/>
              <a:ext cx="2360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Accuracy: 89.38%/ Loss: 0.0155 </a:t>
              </a:r>
              <a:endParaRPr lang="ko-KR" altLang="en-US" sz="12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621203" y="5804907"/>
            <a:ext cx="3025709" cy="369332"/>
            <a:chOff x="1178973" y="5804907"/>
            <a:chExt cx="302570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1178973" y="5804907"/>
              <a:ext cx="833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Resize x2</a:t>
              </a:r>
              <a:r>
                <a:rPr lang="ko-KR" altLang="en-US" sz="1100" b="1" dirty="0" smtClean="0"/>
                <a:t> </a:t>
              </a:r>
              <a:r>
                <a:rPr lang="en-US" altLang="ko-KR" dirty="0" smtClean="0"/>
                <a:t>|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44251" y="5897240"/>
              <a:ext cx="2360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Accuracy: </a:t>
              </a:r>
              <a:r>
                <a:rPr lang="en-US" altLang="ko-KR" sz="1200" dirty="0" smtClean="0">
                  <a:solidFill>
                    <a:schemeClr val="accent1"/>
                  </a:solidFill>
                </a:rPr>
                <a:t>90.83</a:t>
              </a:r>
              <a:r>
                <a:rPr lang="en-US" altLang="ko-KR" sz="1200" dirty="0" smtClean="0"/>
                <a:t>%/ Loss: </a:t>
              </a:r>
              <a:r>
                <a:rPr lang="en-US" altLang="ko-KR" sz="1200" dirty="0" smtClean="0">
                  <a:solidFill>
                    <a:schemeClr val="accent1"/>
                  </a:solidFill>
                </a:rPr>
                <a:t>0.0100</a:t>
              </a:r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009475" y="5822805"/>
            <a:ext cx="3027481" cy="369332"/>
            <a:chOff x="1177201" y="5822805"/>
            <a:chExt cx="3027481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1177201" y="5822805"/>
              <a:ext cx="833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SR x2</a:t>
              </a:r>
              <a:r>
                <a:rPr lang="ko-KR" altLang="en-US" sz="1600" b="1" dirty="0" smtClean="0"/>
                <a:t> </a:t>
              </a:r>
              <a:r>
                <a:rPr lang="en-US" altLang="ko-KR" dirty="0" smtClean="0"/>
                <a:t>|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44251" y="5897240"/>
              <a:ext cx="2360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Accuracy: </a:t>
              </a:r>
              <a:r>
                <a:rPr lang="en-US" altLang="ko-KR" sz="1200" dirty="0" smtClean="0">
                  <a:solidFill>
                    <a:srgbClr val="C00000"/>
                  </a:solidFill>
                </a:rPr>
                <a:t>91.42</a:t>
              </a:r>
              <a:r>
                <a:rPr lang="en-US" altLang="ko-KR" sz="1200" dirty="0" smtClean="0"/>
                <a:t>%/ Loss: </a:t>
              </a:r>
              <a:r>
                <a:rPr lang="en-US" altLang="ko-KR" sz="1200" dirty="0" smtClean="0">
                  <a:solidFill>
                    <a:srgbClr val="C00000"/>
                  </a:solidFill>
                </a:rPr>
                <a:t>0.0095</a:t>
              </a:r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02.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솔루션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ko-KR" altLang="en-US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분류성능평가</a:t>
              </a:r>
              <a:endParaRPr lang="ko-KR" altLang="en-US" sz="1600" dirty="0">
                <a:solidFill>
                  <a:srgbClr val="F2A154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60" y="1361737"/>
            <a:ext cx="2880000" cy="21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11" y="1376361"/>
            <a:ext cx="2880000" cy="2160000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1300470" y="2162955"/>
            <a:ext cx="9588510" cy="23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300470" y="1990800"/>
            <a:ext cx="9950892" cy="1833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300470" y="1922999"/>
            <a:ext cx="9950892" cy="300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263783" y="1855274"/>
            <a:ext cx="5685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0.59%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888980" y="2059226"/>
            <a:ext cx="5685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2.04%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24" y="3536361"/>
            <a:ext cx="2880000" cy="21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811" y="3532448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02.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솔루션</a:t>
              </a:r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en-US" altLang="ko-KR" sz="1600" dirty="0" err="1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Pixby</a:t>
              </a:r>
              <a:endParaRPr lang="ko-KR" altLang="en-US" sz="1600" dirty="0">
                <a:solidFill>
                  <a:srgbClr val="F2A154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77" y="2164611"/>
            <a:ext cx="3906952" cy="2880000"/>
          </a:xfrm>
          <a:prstGeom prst="rect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57" y="1171371"/>
            <a:ext cx="4397402" cy="3240000"/>
          </a:xfrm>
          <a:prstGeom prst="rect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17" y="2246396"/>
            <a:ext cx="4821076" cy="3600000"/>
          </a:xfrm>
          <a:prstGeom prst="rect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047483" y="5184382"/>
            <a:ext cx="150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학습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48709" y="4631591"/>
            <a:ext cx="150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이미지 변환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669985" y="5986167"/>
            <a:ext cx="150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설정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502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59560" y="2921168"/>
            <a:ext cx="4672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03. </a:t>
            </a:r>
            <a:r>
              <a:rPr lang="ko-KR" altLang="en-US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시연</a:t>
            </a:r>
            <a:endParaRPr lang="ko-KR" altLang="en-US" sz="6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2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91162" y="2921168"/>
            <a:ext cx="6409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04. </a:t>
            </a:r>
            <a:r>
              <a:rPr lang="ko-KR" altLang="en-US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기대효</a:t>
            </a:r>
            <a:r>
              <a:rPr lang="ko-KR" altLang="en-US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과</a:t>
            </a:r>
            <a:endParaRPr lang="ko-KR" altLang="en-US" sz="6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21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04.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기대효과</a:t>
              </a:r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ko-KR" altLang="en-US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기대효과</a:t>
              </a:r>
              <a:endParaRPr lang="ko-KR" altLang="en-US" sz="1600" dirty="0">
                <a:solidFill>
                  <a:srgbClr val="F2A154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088897" y="2023777"/>
            <a:ext cx="3009900" cy="24294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200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88896" y="4762341"/>
            <a:ext cx="300990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분류 모델의 성능 향상</a:t>
            </a:r>
            <a:endParaRPr lang="en-US" altLang="ko-KR" sz="12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분류 모델의 성능 개선으로 영상검사 효율성 증가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38362" y="4266026"/>
            <a:ext cx="1310967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4" name="이등변 삼각형 33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prstClr val="white"/>
                  </a:solidFill>
                </a:rPr>
                <a:t>성능 향상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4625924" y="2023777"/>
            <a:ext cx="3009900" cy="24294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200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5475389" y="4266026"/>
            <a:ext cx="1310967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6" name="이등변 삼각형 55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prstClr val="white"/>
                  </a:solidFill>
                </a:rPr>
                <a:t>비용 절감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8162951" y="2023777"/>
            <a:ext cx="3009900" cy="24294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200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162950" y="4762341"/>
            <a:ext cx="300990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자체적인 학습 툴 보유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딥러닝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모델 학습에 필요한 자체적인 툴을 보유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9012416" y="4266026"/>
            <a:ext cx="1310967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이등변 삼각형 77"/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prstClr val="white"/>
                  </a:solidFill>
                </a:rPr>
                <a:t>편의성 향상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4625921" y="4760598"/>
            <a:ext cx="30099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하드웨어 교체에 필요한 비용 절감</a:t>
            </a:r>
            <a:endParaRPr lang="en-US" altLang="ko-KR" sz="12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고화질 영상을 소프트웨어로 획득해 기업의 수익구조를 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개선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36" y="2067529"/>
            <a:ext cx="2883070" cy="216000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45" y="2067529"/>
            <a:ext cx="2880000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322" y="2158399"/>
            <a:ext cx="1922578" cy="19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30762" y="2921168"/>
            <a:ext cx="7730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05. </a:t>
            </a:r>
            <a:r>
              <a:rPr lang="ko-KR" altLang="en-US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확장 가능성</a:t>
            </a:r>
            <a:endParaRPr lang="ko-KR" altLang="en-US" sz="6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18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826333" y="1071958"/>
            <a:ext cx="10622756" cy="4883037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66501" y="733424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361737" y="602629"/>
            <a:ext cx="3551949" cy="677069"/>
          </a:xfrm>
          <a:prstGeom prst="roundRect">
            <a:avLst/>
          </a:prstGeom>
          <a:solidFill>
            <a:srgbClr val="314E52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 차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5088" y="2127675"/>
            <a:ext cx="978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F6EAD4"/>
                </a:solidFill>
                <a:ea typeface="야놀자 야체 B" panose="02020603020101020101"/>
              </a:rPr>
              <a:t>0</a:t>
            </a:r>
            <a:r>
              <a:rPr lang="en-US" altLang="ko-KR" sz="4800" b="1" dirty="0" smtClean="0">
                <a:solidFill>
                  <a:srgbClr val="314E52"/>
                </a:solidFill>
                <a:ea typeface="야놀자 야체 B" panose="02020603020101020101"/>
              </a:rPr>
              <a:t>2</a:t>
            </a:r>
            <a:endParaRPr lang="ko-KR" altLang="en-US" sz="4800" b="1" dirty="0">
              <a:solidFill>
                <a:srgbClr val="314E52"/>
              </a:solidFill>
              <a:ea typeface="야놀자 야체 B" panose="02020603020101020101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0970" y="2121694"/>
            <a:ext cx="978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F6EAD4"/>
                </a:solidFill>
                <a:ea typeface="야놀자 야체 B" panose="02020603020101020101"/>
              </a:rPr>
              <a:t>0</a:t>
            </a:r>
            <a:r>
              <a:rPr lang="en-US" altLang="ko-KR" sz="4800" b="1" dirty="0" smtClean="0">
                <a:solidFill>
                  <a:srgbClr val="314E52"/>
                </a:solidFill>
                <a:ea typeface="야놀자 야체 B" panose="02020603020101020101"/>
              </a:rPr>
              <a:t>3</a:t>
            </a:r>
            <a:endParaRPr lang="ko-KR" altLang="en-US" sz="4800" b="1" dirty="0">
              <a:solidFill>
                <a:srgbClr val="314E52"/>
              </a:solidFill>
              <a:ea typeface="야놀자 야체 B" panose="0202060302010102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32884" y="2121693"/>
            <a:ext cx="978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F6EAD4"/>
                </a:solidFill>
                <a:ea typeface="야놀자 야체 B" panose="02020603020101020101"/>
              </a:rPr>
              <a:t>0</a:t>
            </a:r>
            <a:r>
              <a:rPr lang="en-US" altLang="ko-KR" sz="4800" b="1" dirty="0" smtClean="0">
                <a:solidFill>
                  <a:srgbClr val="314E52"/>
                </a:solidFill>
                <a:ea typeface="야놀자 야체 B" panose="02020603020101020101"/>
              </a:rPr>
              <a:t>4</a:t>
            </a:r>
            <a:endParaRPr lang="ko-KR" altLang="en-US" sz="4800" b="1" dirty="0">
              <a:solidFill>
                <a:srgbClr val="314E52"/>
              </a:solidFill>
              <a:ea typeface="야놀자 야체 B" panose="02020603020101020101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24798" y="2121692"/>
            <a:ext cx="978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6EAD4"/>
                </a:solidFill>
                <a:ea typeface="야놀자 야체 B" panose="02020603020101020101"/>
              </a:rPr>
              <a:t>0</a:t>
            </a:r>
            <a:r>
              <a:rPr lang="en-US" altLang="ko-KR" sz="4800" b="1" dirty="0" smtClean="0">
                <a:solidFill>
                  <a:srgbClr val="314E52"/>
                </a:solidFill>
                <a:ea typeface="야놀자 야체 B" panose="02020603020101020101"/>
              </a:rPr>
              <a:t>5</a:t>
            </a:r>
            <a:endParaRPr lang="ko-KR" altLang="en-US" sz="4800" b="1" dirty="0">
              <a:solidFill>
                <a:srgbClr val="314E52"/>
              </a:solidFill>
              <a:ea typeface="야놀자 야체 B" panose="0202060302010102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16712" y="2121692"/>
            <a:ext cx="978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6EAD4"/>
                </a:solidFill>
                <a:ea typeface="야놀자 야체 B" panose="02020603020101020101"/>
              </a:rPr>
              <a:t>0</a:t>
            </a:r>
            <a:r>
              <a:rPr lang="en-US" altLang="ko-KR" sz="4800" b="1" dirty="0" smtClean="0">
                <a:solidFill>
                  <a:srgbClr val="314E52"/>
                </a:solidFill>
                <a:ea typeface="야놀자 야체 B" panose="02020603020101020101"/>
              </a:rPr>
              <a:t>6</a:t>
            </a:r>
            <a:endParaRPr lang="ko-KR" altLang="en-US" sz="4800" b="1" dirty="0">
              <a:solidFill>
                <a:srgbClr val="314E52"/>
              </a:solidFill>
              <a:ea typeface="야놀자 야체 B" panose="02020603020101020101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69206" y="2121692"/>
            <a:ext cx="978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rgbClr val="F6EAD4"/>
                </a:solidFill>
                <a:ea typeface="야놀자 야체 B" panose="02020603020101020101"/>
              </a:rPr>
              <a:t>0</a:t>
            </a:r>
            <a:r>
              <a:rPr lang="en-US" altLang="ko-KR" sz="4800" b="1" dirty="0" smtClean="0">
                <a:solidFill>
                  <a:srgbClr val="314E52"/>
                </a:solidFill>
                <a:ea typeface="야놀자 야체 B" panose="02020603020101020101"/>
              </a:rPr>
              <a:t>1</a:t>
            </a:r>
            <a:endParaRPr lang="ko-KR" altLang="en-US" sz="4800" b="1" dirty="0">
              <a:solidFill>
                <a:srgbClr val="314E52"/>
              </a:solidFill>
              <a:ea typeface="야놀자 야체 B" panose="0202060302010102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944" y="3191185"/>
            <a:ext cx="111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210 맨발의청춘 B" panose="02020603020101020101" pitchFamily="18" charset="-127"/>
                <a:ea typeface="야놀자 야체 B" panose="02020603020101020101"/>
              </a:rPr>
              <a:t>개요</a:t>
            </a:r>
            <a:endParaRPr lang="ko-KR" altLang="en-US" sz="2400" dirty="0">
              <a:latin typeface="210 맨발의청춘 B" panose="02020603020101020101" pitchFamily="18" charset="-127"/>
              <a:ea typeface="야놀자 야체 B" panose="02020603020101020101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88457" y="3191185"/>
            <a:ext cx="111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210 맨발의청춘 B" panose="02020603020101020101" pitchFamily="18" charset="-127"/>
                <a:ea typeface="야놀자 야체 B" panose="02020603020101020101"/>
              </a:rPr>
              <a:t>솔루션</a:t>
            </a:r>
            <a:endParaRPr lang="ko-KR" altLang="en-US" sz="2400" dirty="0">
              <a:latin typeface="210 맨발의청춘 B" panose="02020603020101020101" pitchFamily="18" charset="-127"/>
              <a:ea typeface="야놀자 야체 B" panose="02020603020101020101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4339" y="3191185"/>
            <a:ext cx="111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210 맨발의청춘 B" panose="02020603020101020101" pitchFamily="18" charset="-127"/>
                <a:ea typeface="야놀자 야체 B" panose="02020603020101020101"/>
              </a:rPr>
              <a:t>시연</a:t>
            </a:r>
            <a:endParaRPr lang="ko-KR" altLang="en-US" sz="2400" dirty="0">
              <a:latin typeface="210 맨발의청춘 B" panose="02020603020101020101" pitchFamily="18" charset="-127"/>
              <a:ea typeface="야놀자 야체 B" panose="02020603020101020101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72285" y="3006518"/>
            <a:ext cx="111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210 맨발의청춘 B" panose="02020603020101020101" pitchFamily="18" charset="-127"/>
                <a:ea typeface="야놀자 야체 B" panose="02020603020101020101"/>
              </a:rPr>
              <a:t>기대</a:t>
            </a:r>
            <a:endParaRPr lang="en-US" altLang="ko-KR" sz="2400" dirty="0" smtClean="0">
              <a:latin typeface="210 맨발의청춘 B" panose="02020603020101020101" pitchFamily="18" charset="-127"/>
              <a:ea typeface="야놀자 야체 B" panose="02020603020101020101"/>
            </a:endParaRPr>
          </a:p>
          <a:p>
            <a:pPr algn="ctr"/>
            <a:r>
              <a:rPr lang="ko-KR" altLang="en-US" sz="2400" dirty="0" smtClean="0">
                <a:latin typeface="210 맨발의청춘 B" panose="02020603020101020101" pitchFamily="18" charset="-127"/>
                <a:ea typeface="야놀자 야체 B" panose="02020603020101020101"/>
              </a:rPr>
              <a:t>효과</a:t>
            </a:r>
            <a:endParaRPr lang="ko-KR" altLang="en-US" sz="2400" dirty="0">
              <a:latin typeface="210 맨발의청춘 B" panose="02020603020101020101" pitchFamily="18" charset="-127"/>
              <a:ea typeface="야놀자 야체 B" panose="02020603020101020101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58167" y="3006519"/>
            <a:ext cx="111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210 맨발의청춘 B" panose="02020603020101020101" pitchFamily="18" charset="-127"/>
                <a:ea typeface="야놀자 야체 B" panose="02020603020101020101"/>
              </a:rPr>
              <a:t>확장</a:t>
            </a:r>
            <a:endParaRPr lang="en-US" altLang="ko-KR" sz="2400" dirty="0" smtClean="0">
              <a:latin typeface="210 맨발의청춘 B" panose="02020603020101020101" pitchFamily="18" charset="-127"/>
              <a:ea typeface="야놀자 야체 B" panose="02020603020101020101"/>
            </a:endParaRPr>
          </a:p>
          <a:p>
            <a:pPr algn="ctr"/>
            <a:r>
              <a:rPr lang="ko-KR" altLang="en-US" sz="2400" dirty="0" smtClean="0">
                <a:latin typeface="210 맨발의청춘 B" panose="02020603020101020101" pitchFamily="18" charset="-127"/>
                <a:ea typeface="야놀자 야체 B" panose="02020603020101020101"/>
              </a:rPr>
              <a:t>가능성</a:t>
            </a:r>
            <a:endParaRPr lang="ko-KR" altLang="en-US" sz="2400" dirty="0">
              <a:latin typeface="210 맨발의청춘 B" panose="02020603020101020101" pitchFamily="18" charset="-127"/>
              <a:ea typeface="야놀자 야체 B" panose="02020603020101020101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44049" y="3006518"/>
            <a:ext cx="111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210 맨발의청춘 B" panose="02020603020101020101" pitchFamily="18" charset="-127"/>
                <a:ea typeface="야놀자 야체 B" panose="02020603020101020101"/>
              </a:rPr>
              <a:t>팀원</a:t>
            </a:r>
            <a:endParaRPr lang="en-US" altLang="ko-KR" sz="2400" dirty="0" smtClean="0">
              <a:latin typeface="210 맨발의청춘 B" panose="02020603020101020101" pitchFamily="18" charset="-127"/>
              <a:ea typeface="야놀자 야체 B" panose="02020603020101020101"/>
            </a:endParaRPr>
          </a:p>
          <a:p>
            <a:pPr algn="ctr"/>
            <a:r>
              <a:rPr lang="ko-KR" altLang="en-US" sz="2400" dirty="0" smtClean="0">
                <a:latin typeface="210 맨발의청춘 B" panose="02020603020101020101" pitchFamily="18" charset="-127"/>
                <a:ea typeface="야놀자 야체 B" panose="02020603020101020101"/>
              </a:rPr>
              <a:t>소개</a:t>
            </a:r>
            <a:endParaRPr lang="ko-KR" altLang="en-US" sz="2400" dirty="0">
              <a:latin typeface="210 맨발의청춘 B" panose="02020603020101020101" pitchFamily="18" charset="-127"/>
              <a:ea typeface="야놀자 야체 B" panose="02020603020101020101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7436" y="4335355"/>
            <a:ext cx="135017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프로젝트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배경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69350" y="3991384"/>
            <a:ext cx="135017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해결 방법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핵심 기능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성능 평가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53178" y="4152966"/>
            <a:ext cx="13501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비용 감소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성능 향상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33028" y="4156542"/>
            <a:ext cx="13501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제조업 분야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</a:rPr>
              <a:t>딥러닝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 분야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8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05.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가능성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ko-KR" altLang="en-US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확장 가능성</a:t>
              </a:r>
              <a:endParaRPr lang="ko-KR" altLang="en-US" sz="1600" dirty="0">
                <a:solidFill>
                  <a:srgbClr val="F2A154"/>
                </a:solidFill>
              </a:endParaRPr>
            </a:p>
          </p:txBody>
        </p:sp>
      </p:grpSp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192182163"/>
              </p:ext>
            </p:extLst>
          </p:nvPr>
        </p:nvGraphicFramePr>
        <p:xfrm>
          <a:off x="3722243" y="1473905"/>
          <a:ext cx="5346633" cy="4204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92589" y="3191463"/>
            <a:ext cx="1805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 smtClean="0"/>
              <a:t>Pixby</a:t>
            </a:r>
            <a:endParaRPr lang="ko-KR" altLang="en-US" sz="44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197716" y="3645558"/>
            <a:ext cx="1409700" cy="76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183703" y="3653178"/>
            <a:ext cx="1409700" cy="76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1540" y="3245299"/>
            <a:ext cx="2306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다양한 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err="1" smtClean="0"/>
              <a:t>산업군에</a:t>
            </a:r>
            <a:r>
              <a:rPr lang="ko-KR" altLang="en-US" sz="2400" b="1" dirty="0" smtClean="0"/>
              <a:t> 적용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555515" y="3237678"/>
            <a:ext cx="165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방법론의 확장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401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59560" y="2921168"/>
            <a:ext cx="4672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06. </a:t>
            </a:r>
            <a:r>
              <a:rPr lang="ko-KR" altLang="en-US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팀원</a:t>
            </a:r>
            <a:endParaRPr lang="ko-KR" altLang="en-US" sz="6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74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06.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팀원 소개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ko-KR" altLang="en-US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역할</a:t>
              </a:r>
              <a:endParaRPr lang="ko-KR" altLang="en-US" sz="1600" dirty="0">
                <a:solidFill>
                  <a:srgbClr val="F2A154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39928" y="1682703"/>
            <a:ext cx="1296000" cy="1296000"/>
            <a:chOff x="10667724" y="2019434"/>
            <a:chExt cx="1296000" cy="1296000"/>
          </a:xfrm>
        </p:grpSpPr>
        <p:grpSp>
          <p:nvGrpSpPr>
            <p:cNvPr id="11" name="그룹 10"/>
            <p:cNvGrpSpPr/>
            <p:nvPr/>
          </p:nvGrpSpPr>
          <p:grpSpPr>
            <a:xfrm>
              <a:off x="10667724" y="2019434"/>
              <a:ext cx="1296000" cy="1296000"/>
              <a:chOff x="2547739" y="4231535"/>
              <a:chExt cx="1296000" cy="129600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2547739" y="4231535"/>
                <a:ext cx="1296000" cy="129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329745" y="4283811"/>
                <a:ext cx="458664" cy="21316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GUI</a:t>
                </a:r>
                <a:endParaRPr lang="en-US" altLang="ko-KR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809" y="2338407"/>
              <a:ext cx="957399" cy="957399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4260257" y="1685536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7797117" y="4563831"/>
            <a:ext cx="1296000" cy="1296000"/>
            <a:chOff x="2547739" y="4231535"/>
            <a:chExt cx="1296000" cy="1296000"/>
          </a:xfrm>
        </p:grpSpPr>
        <p:sp>
          <p:nvSpPr>
            <p:cNvPr id="45" name="직사각형 44"/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387784" y="4274454"/>
              <a:ext cx="400624" cy="2498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 smtClean="0">
                  <a:solidFill>
                    <a:schemeClr val="tx1"/>
                  </a:solidFill>
                </a:rPr>
                <a:t>ML</a:t>
              </a:r>
              <a:endParaRPr lang="en-US" altLang="ko-KR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9317446" y="4566664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87" y="4901809"/>
            <a:ext cx="965629" cy="9656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24" y="4814632"/>
            <a:ext cx="751163" cy="1045199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6086879" y="1870707"/>
            <a:ext cx="388146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GUI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User Interface / Design / Planning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prstClr val="white">
                    <a:lumMod val="65000"/>
                  </a:prstClr>
                </a:solidFill>
              </a:rPr>
              <a:t>물리 </a:t>
            </a:r>
            <a:r>
              <a:rPr lang="en-US" altLang="ko-KR" sz="900" dirty="0" smtClean="0">
                <a:solidFill>
                  <a:prstClr val="white">
                    <a:lumMod val="65000"/>
                  </a:prstClr>
                </a:solidFill>
              </a:rPr>
              <a:t>/ </a:t>
            </a:r>
            <a:r>
              <a:rPr lang="ko-KR" altLang="en-US" sz="900" dirty="0" smtClean="0">
                <a:solidFill>
                  <a:prstClr val="white">
                    <a:lumMod val="65000"/>
                  </a:prstClr>
                </a:solidFill>
              </a:rPr>
              <a:t>전기전자 </a:t>
            </a:r>
            <a:r>
              <a:rPr lang="en-US" altLang="ko-KR" sz="900" dirty="0" smtClean="0">
                <a:solidFill>
                  <a:prstClr val="white">
                    <a:lumMod val="65000"/>
                  </a:prstClr>
                </a:solidFill>
              </a:rPr>
              <a:t>/ </a:t>
            </a:r>
            <a:r>
              <a:rPr lang="ko-KR" altLang="en-US" sz="900" dirty="0" err="1" smtClean="0">
                <a:solidFill>
                  <a:prstClr val="white">
                    <a:lumMod val="65000"/>
                  </a:prstClr>
                </a:solidFill>
              </a:rPr>
              <a:t>의생명공학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4718233" y="4647151"/>
            <a:ext cx="257599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Machine Learning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Classification /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Super-Resolution</a:t>
            </a:r>
            <a:endParaRPr lang="en-US" altLang="ko-KR" sz="12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white">
                    <a:lumMod val="65000"/>
                  </a:prstClr>
                </a:solidFill>
              </a:rPr>
              <a:t>수학 </a:t>
            </a:r>
            <a:r>
              <a:rPr lang="en-US" altLang="ko-KR" sz="900" dirty="0" smtClean="0">
                <a:solidFill>
                  <a:prstClr val="white">
                    <a:lumMod val="65000"/>
                  </a:prstClr>
                </a:solidFill>
              </a:rPr>
              <a:t>/ </a:t>
            </a:r>
            <a:r>
              <a:rPr lang="ko-KR" altLang="en-US" sz="900" dirty="0" smtClean="0">
                <a:solidFill>
                  <a:prstClr val="white">
                    <a:lumMod val="65000"/>
                  </a:prstClr>
                </a:solidFill>
              </a:rPr>
              <a:t>기계공학 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739927" y="3169258"/>
            <a:ext cx="1296001" cy="438533"/>
            <a:chOff x="484650" y="3036798"/>
            <a:chExt cx="3646974" cy="750523"/>
          </a:xfrm>
          <a:solidFill>
            <a:srgbClr val="314E52"/>
          </a:solidFill>
        </p:grpSpPr>
        <p:sp>
          <p:nvSpPr>
            <p:cNvPr id="57" name="모서리가 둥근 직사각형 56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prstClr val="white"/>
                  </a:solidFill>
                </a:rPr>
                <a:t>이 승 준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263089" y="3169258"/>
            <a:ext cx="1296001" cy="438533"/>
            <a:chOff x="484650" y="3036798"/>
            <a:chExt cx="3646974" cy="750523"/>
          </a:xfrm>
          <a:solidFill>
            <a:schemeClr val="bg1">
              <a:lumMod val="95000"/>
            </a:schemeClr>
          </a:solidFill>
        </p:grpSpPr>
        <p:sp>
          <p:nvSpPr>
            <p:cNvPr id="60" name="모서리가 둥근 직사각형 59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이 지 현</a:t>
              </a:r>
              <a:endParaRPr lang="en-US" altLang="ko-KR" sz="1050" b="1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14070" y="3928684"/>
            <a:ext cx="1296001" cy="438533"/>
            <a:chOff x="484650" y="3036798"/>
            <a:chExt cx="3646974" cy="750523"/>
          </a:xfrm>
          <a:solidFill>
            <a:srgbClr val="F2A154"/>
          </a:solidFill>
        </p:grpSpPr>
        <p:sp>
          <p:nvSpPr>
            <p:cNvPr id="63" name="모서리가 둥근 직사각형 62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prstClr val="white"/>
                  </a:solidFill>
                </a:rPr>
                <a:t>조 명 희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775740" y="3929402"/>
            <a:ext cx="1296001" cy="438533"/>
            <a:chOff x="484650" y="3036798"/>
            <a:chExt cx="3646974" cy="750523"/>
          </a:xfrm>
          <a:solidFill>
            <a:schemeClr val="bg1">
              <a:lumMod val="95000"/>
            </a:schemeClr>
          </a:solidFill>
        </p:grpSpPr>
        <p:sp>
          <p:nvSpPr>
            <p:cNvPr id="66" name="모서리가 둥근 직사각형 65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곽 온 겸</a:t>
              </a:r>
              <a:endParaRPr lang="en-US" altLang="ko-KR" sz="1050" b="1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10161911" y="4606750"/>
            <a:ext cx="400624" cy="24981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1"/>
                </a:solidFill>
              </a:rPr>
              <a:t>ML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179188" y="1682703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72" name="Group 58"/>
          <p:cNvGrpSpPr>
            <a:grpSpLocks noChangeAspect="1"/>
          </p:cNvGrpSpPr>
          <p:nvPr/>
        </p:nvGrpSpPr>
        <p:grpSpPr bwMode="auto">
          <a:xfrm>
            <a:off x="1401411" y="1988106"/>
            <a:ext cx="762444" cy="978872"/>
            <a:chOff x="648" y="958"/>
            <a:chExt cx="1078" cy="1384"/>
          </a:xfrm>
        </p:grpSpPr>
        <p:sp>
          <p:nvSpPr>
            <p:cNvPr id="73" name="Freeform 60"/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61"/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Rectangle 62"/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63"/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64"/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65"/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66"/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67"/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68"/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69"/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70"/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71"/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72"/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73"/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74"/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5"/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6"/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77"/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78"/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9"/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80"/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81"/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182020" y="3166425"/>
            <a:ext cx="1296001" cy="438533"/>
            <a:chOff x="484650" y="3036798"/>
            <a:chExt cx="3646974" cy="750523"/>
          </a:xfrm>
          <a:solidFill>
            <a:schemeClr val="bg1">
              <a:lumMod val="95000"/>
            </a:schemeClr>
          </a:solidFill>
        </p:grpSpPr>
        <p:sp>
          <p:nvSpPr>
            <p:cNvPr id="96" name="모서리가 둥근 직사각형 95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김 지 수</a:t>
              </a:r>
              <a:endParaRPr lang="en-US" altLang="ko-KR" sz="1050" b="1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pic>
        <p:nvPicPr>
          <p:cNvPr id="98" name="그림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73" y="2003334"/>
            <a:ext cx="965629" cy="965629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1958475" y="1732507"/>
            <a:ext cx="458664" cy="213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GUI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041134" y="1740126"/>
            <a:ext cx="458664" cy="213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GUI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51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38612" y="2828835"/>
            <a:ext cx="3914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프로젝트를 </a:t>
            </a:r>
            <a:endParaRPr lang="en-US" altLang="ko-KR" sz="3600" dirty="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ko-KR" altLang="en-US" sz="3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마무리 하며</a:t>
            </a:r>
            <a:r>
              <a:rPr lang="en-US" altLang="ko-KR" sz="3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..</a:t>
            </a:r>
            <a:endParaRPr lang="ko-KR" altLang="en-US" sz="3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6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38612" y="2921168"/>
            <a:ext cx="3914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Q&amp;A</a:t>
            </a:r>
            <a:endParaRPr lang="ko-KR" altLang="en-US" sz="6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5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84846" y="566588"/>
            <a:ext cx="322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Reference</a:t>
            </a:r>
            <a:endParaRPr lang="ko-KR" altLang="en-US" sz="3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165911" y="1071958"/>
            <a:ext cx="5943600" cy="4883037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61737" y="602629"/>
            <a:ext cx="3551949" cy="677069"/>
          </a:xfrm>
          <a:prstGeom prst="roundRect">
            <a:avLst/>
          </a:prstGeom>
          <a:solidFill>
            <a:srgbClr val="314E52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prstClr val="white"/>
                </a:solidFill>
                <a:ea typeface="야놀자 야체 B" panose="02020603020101020101" pitchFamily="18" charset="-127"/>
              </a:rPr>
              <a:t>Reference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8801" y="1512995"/>
            <a:ext cx="54178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ko-KR" altLang="en-US" dirty="0" smtClean="0"/>
              <a:t>벡터 아이콘 </a:t>
            </a:r>
            <a:r>
              <a:rPr lang="en-US" altLang="ko-KR" dirty="0"/>
              <a:t>- </a:t>
            </a:r>
            <a:r>
              <a:rPr lang="en-US" altLang="ko-KR" sz="1600" dirty="0">
                <a:hlinkClick r:id="rId3"/>
              </a:rPr>
              <a:t>https://www.flaticon.com</a:t>
            </a:r>
            <a:r>
              <a:rPr lang="en-US" altLang="ko-KR" sz="1600" dirty="0" smtClean="0">
                <a:hlinkClick r:id="rId3"/>
              </a:rPr>
              <a:t>/</a:t>
            </a:r>
            <a:endParaRPr lang="en-US" altLang="ko-KR" sz="1600" dirty="0" smtClean="0"/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en-US" altLang="ko-KR" dirty="0" smtClean="0"/>
              <a:t>PPT </a:t>
            </a:r>
            <a:r>
              <a:rPr lang="ko-KR" altLang="en-US" dirty="0" smtClean="0"/>
              <a:t>템플릿 </a:t>
            </a:r>
            <a:r>
              <a:rPr lang="en-US" altLang="ko-KR" dirty="0"/>
              <a:t>- </a:t>
            </a:r>
            <a:r>
              <a:rPr lang="en-US" altLang="ko-KR" sz="1600" dirty="0">
                <a:hlinkClick r:id="rId4"/>
              </a:rPr>
              <a:t>http://pptbizcam.co.kr</a:t>
            </a:r>
            <a:r>
              <a:rPr lang="en-US" altLang="ko-KR" sz="1600" dirty="0" smtClean="0">
                <a:hlinkClick r:id="rId4"/>
              </a:rPr>
              <a:t>/</a:t>
            </a:r>
            <a:endParaRPr lang="en-US" altLang="ko-KR" sz="1600" dirty="0" smtClean="0"/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ko-KR" altLang="en-US" dirty="0" smtClean="0"/>
              <a:t>일러스트</a:t>
            </a:r>
            <a:r>
              <a:rPr lang="en-US" altLang="ko-KR" dirty="0" smtClean="0"/>
              <a:t>(4p) </a:t>
            </a:r>
            <a:r>
              <a:rPr lang="en-US" altLang="ko-KR" sz="1600" dirty="0"/>
              <a:t>-</a:t>
            </a:r>
            <a:r>
              <a:rPr lang="en-US" altLang="ko-KR" dirty="0" smtClean="0"/>
              <a:t> </a:t>
            </a:r>
            <a:r>
              <a:rPr lang="ko-KR" altLang="en-US" sz="1200" dirty="0" smtClean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중앙일보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틴틴경제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스마트팩토리가 </a:t>
            </a:r>
            <a:r>
              <a:rPr lang="ko-KR" altLang="en-US" sz="1200" dirty="0" smtClean="0"/>
              <a:t>뭔가요</a:t>
            </a:r>
            <a:endParaRPr lang="en-US" altLang="ko-KR" sz="1200" dirty="0" smtClean="0"/>
          </a:p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ko-KR" altLang="en-US" dirty="0" smtClean="0"/>
              <a:t>일러스트</a:t>
            </a:r>
            <a:r>
              <a:rPr lang="en-US" altLang="ko-KR" dirty="0"/>
              <a:t>(18p) - </a:t>
            </a:r>
            <a:r>
              <a:rPr lang="en-US" altLang="ko-KR" sz="1200" dirty="0">
                <a:hlinkClick r:id="rId5"/>
              </a:rPr>
              <a:t>https://kr.freepik.com/premium-vector/crisis-graphs-and-charts-templates-business-infographics-investment-expenses-and-bad-economy-reduction_8606354.htm#&amp;</a:t>
            </a:r>
            <a:r>
              <a:rPr lang="en-US" altLang="ko-KR" sz="1200" dirty="0" smtClean="0">
                <a:hlinkClick r:id="rId5"/>
              </a:rPr>
              <a:t>position=27</a:t>
            </a:r>
            <a:endParaRPr lang="en-US" altLang="ko-KR" sz="1200" dirty="0" smtClean="0"/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dirty="0" smtClean="0"/>
              <a:t>CNN </a:t>
            </a:r>
            <a:r>
              <a:rPr lang="ko-KR" altLang="en-US" dirty="0" smtClean="0"/>
              <a:t>일러스트</a:t>
            </a:r>
            <a:r>
              <a:rPr lang="en-US" altLang="ko-KR" dirty="0"/>
              <a:t>(12p</a:t>
            </a:r>
            <a:r>
              <a:rPr lang="en-US" altLang="ko-KR" dirty="0" smtClean="0"/>
              <a:t>) - </a:t>
            </a:r>
            <a:r>
              <a:rPr lang="en-US" altLang="ko-KR" sz="1200" dirty="0" smtClean="0"/>
              <a:t>https</a:t>
            </a:r>
            <a:r>
              <a:rPr lang="en-US" altLang="ko-KR" sz="1200" dirty="0"/>
              <a:t>://</a:t>
            </a:r>
            <a:r>
              <a:rPr lang="en-US" altLang="ko-KR" sz="1200" dirty="0" smtClean="0"/>
              <a:t>www.visionsystems.com/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boards-software/article/14037858/fundamentals-of-deep-neural-networks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119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59560" y="2921168"/>
            <a:ext cx="4672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01</a:t>
            </a:r>
            <a:r>
              <a:rPr lang="en-US" altLang="ko-KR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 </a:t>
            </a:r>
            <a:r>
              <a:rPr lang="ko-KR" altLang="en-US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개요</a:t>
            </a:r>
            <a:endParaRPr lang="ko-KR" altLang="en-US" sz="6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5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5981" y="505067"/>
            <a:ext cx="11754000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01.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개요</a:t>
              </a:r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ko-KR" altLang="en-US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프로젝트배경</a:t>
              </a:r>
              <a:endParaRPr lang="ko-KR" altLang="en-US" sz="1600" dirty="0">
                <a:solidFill>
                  <a:srgbClr val="F2A154"/>
                </a:solidFill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9" y="1144269"/>
            <a:ext cx="4950590" cy="3108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/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76" y="2891809"/>
            <a:ext cx="5067086" cy="3489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/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37" y="2001640"/>
            <a:ext cx="2413378" cy="24133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60049" y="4739697"/>
            <a:ext cx="30245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/>
              <a:t>Classification</a:t>
            </a:r>
          </a:p>
          <a:p>
            <a:pPr algn="ctr"/>
            <a:r>
              <a:rPr lang="ko-KR" altLang="en-US" sz="3200" b="1" dirty="0" smtClean="0"/>
              <a:t>분류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567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5981" y="505067"/>
            <a:ext cx="11754000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01.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개요</a:t>
              </a:r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ko-KR" altLang="en-US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프로젝트배경</a:t>
              </a:r>
              <a:endParaRPr lang="ko-KR" altLang="en-US" sz="1600" dirty="0">
                <a:solidFill>
                  <a:srgbClr val="F2A154"/>
                </a:solidFill>
              </a:endParaRPr>
            </a:p>
          </p:txBody>
        </p:sp>
      </p:grp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4124820274"/>
              </p:ext>
            </p:extLst>
          </p:nvPr>
        </p:nvGraphicFramePr>
        <p:xfrm>
          <a:off x="5392794" y="1312997"/>
          <a:ext cx="6116825" cy="3772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7" name="그룹 96"/>
          <p:cNvGrpSpPr/>
          <p:nvPr/>
        </p:nvGrpSpPr>
        <p:grpSpPr>
          <a:xfrm>
            <a:off x="3523902" y="5256417"/>
            <a:ext cx="5318368" cy="765908"/>
            <a:chOff x="3318715" y="5253167"/>
            <a:chExt cx="5318368" cy="765908"/>
          </a:xfrm>
        </p:grpSpPr>
        <p:sp>
          <p:nvSpPr>
            <p:cNvPr id="95" name="TextBox 94"/>
            <p:cNvSpPr txBox="1"/>
            <p:nvPr/>
          </p:nvSpPr>
          <p:spPr>
            <a:xfrm>
              <a:off x="3318715" y="5343734"/>
              <a:ext cx="5025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err="1" smtClean="0"/>
                <a:t>딥러닝</a:t>
              </a:r>
              <a:r>
                <a:rPr lang="ko-KR" altLang="en-US" sz="3200" b="1" dirty="0" smtClean="0"/>
                <a:t> 모델의 중요성</a:t>
              </a:r>
              <a:endParaRPr lang="ko-KR" altLang="en-US" sz="3200" b="1" dirty="0"/>
            </a:p>
          </p:txBody>
        </p:sp>
        <p:sp>
          <p:nvSpPr>
            <p:cNvPr id="96" name="아래쪽 화살표 95"/>
            <p:cNvSpPr/>
            <p:nvPr/>
          </p:nvSpPr>
          <p:spPr>
            <a:xfrm rot="10800000">
              <a:off x="8050930" y="5253167"/>
              <a:ext cx="586153" cy="765908"/>
            </a:xfrm>
            <a:prstGeom prst="downArrow">
              <a:avLst/>
            </a:prstGeom>
            <a:solidFill>
              <a:srgbClr val="F2A154"/>
            </a:solidFill>
            <a:ln>
              <a:solidFill>
                <a:srgbClr val="314E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62" y="2215256"/>
            <a:ext cx="4089870" cy="21848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220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01.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개요</a:t>
              </a:r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ko-KR" altLang="en-US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프로젝트배경</a:t>
              </a:r>
              <a:endParaRPr lang="ko-KR" altLang="en-US" sz="1600" dirty="0">
                <a:solidFill>
                  <a:srgbClr val="F2A154"/>
                </a:solidFill>
              </a:endParaRPr>
            </a:p>
          </p:txBody>
        </p:sp>
      </p:grpSp>
      <p:sp>
        <p:nvSpPr>
          <p:cNvPr id="120" name="타원 119"/>
          <p:cNvSpPr/>
          <p:nvPr/>
        </p:nvSpPr>
        <p:spPr>
          <a:xfrm>
            <a:off x="3614533" y="3502951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121" name="타원 14"/>
          <p:cNvSpPr/>
          <p:nvPr/>
        </p:nvSpPr>
        <p:spPr>
          <a:xfrm>
            <a:off x="4173019" y="2762498"/>
            <a:ext cx="1620000" cy="1620000"/>
          </a:xfrm>
          <a:prstGeom prst="ellipse">
            <a:avLst/>
          </a:prstGeom>
          <a:solidFill>
            <a:srgbClr val="F2A154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영상 장비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카메라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하드웨어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장비로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영상 자료 획득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5900533" y="3502951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123" name="타원 16"/>
          <p:cNvSpPr/>
          <p:nvPr/>
        </p:nvSpPr>
        <p:spPr>
          <a:xfrm>
            <a:off x="6458681" y="2786250"/>
            <a:ext cx="1620000" cy="162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딥러닝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모델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획득한 영상 자료로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딥러닝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분류모델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학습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8186533" y="3502951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125" name="타원 26"/>
          <p:cNvSpPr/>
          <p:nvPr/>
        </p:nvSpPr>
        <p:spPr>
          <a:xfrm>
            <a:off x="8745019" y="2786056"/>
            <a:ext cx="1620000" cy="162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양품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분류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학습한 모델로 양품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분류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9" name="타원 12"/>
          <p:cNvSpPr/>
          <p:nvPr/>
        </p:nvSpPr>
        <p:spPr>
          <a:xfrm>
            <a:off x="1839517" y="2786242"/>
            <a:ext cx="1620000" cy="162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제조 라인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제품 생산을 위한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라인 가동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5332752" y="2273437"/>
            <a:ext cx="745400" cy="776430"/>
            <a:chOff x="9515272" y="2219416"/>
            <a:chExt cx="745400" cy="776430"/>
          </a:xfrm>
        </p:grpSpPr>
        <p:sp>
          <p:nvSpPr>
            <p:cNvPr id="131" name="타원형 설명선 130"/>
            <p:cNvSpPr/>
            <p:nvPr/>
          </p:nvSpPr>
          <p:spPr>
            <a:xfrm>
              <a:off x="9540672" y="2275846"/>
              <a:ext cx="720000" cy="720000"/>
            </a:xfrm>
            <a:prstGeom prst="wedgeEllipseCallout">
              <a:avLst>
                <a:gd name="adj1" fmla="val -33181"/>
                <a:gd name="adj2" fmla="val 54562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132" name="타원형 설명선 131"/>
            <p:cNvSpPr/>
            <p:nvPr/>
          </p:nvSpPr>
          <p:spPr>
            <a:xfrm>
              <a:off x="9515272" y="2219416"/>
              <a:ext cx="720000" cy="720000"/>
            </a:xfrm>
            <a:prstGeom prst="wedgeEllipseCallout">
              <a:avLst>
                <a:gd name="adj1" fmla="val -29653"/>
                <a:gd name="adj2" fmla="val 60736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</a:rPr>
                <a:t>Problem</a:t>
              </a:r>
              <a:endParaRPr lang="ko-KR" altLang="en-US" sz="7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4499151" y="1623346"/>
            <a:ext cx="995380" cy="995380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>
            <a:off x="195943" y="1470864"/>
            <a:ext cx="4272459" cy="1060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기존 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Solution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B58654"/>
                </a:solidFill>
              </a:rPr>
              <a:t>하드웨어 교체를 통해 고품질의 영상 획득</a:t>
            </a:r>
            <a:endParaRPr lang="en-US" altLang="ko-KR" sz="1200" b="1" dirty="0" smtClean="0">
              <a:solidFill>
                <a:srgbClr val="B58654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C00000"/>
                </a:solidFill>
              </a:rPr>
              <a:t>=&gt;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비용 증가</a:t>
            </a:r>
            <a:endParaRPr lang="en-US" altLang="ko-KR" sz="1600" b="1" dirty="0">
              <a:solidFill>
                <a:srgbClr val="C00000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2060470" y="4876905"/>
            <a:ext cx="8245230" cy="265723"/>
          </a:xfrm>
          <a:prstGeom prst="rightArrow">
            <a:avLst/>
          </a:prstGeom>
          <a:solidFill>
            <a:srgbClr val="314E52"/>
          </a:solidFill>
          <a:ln>
            <a:solidFill>
              <a:srgbClr val="31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8877" y="5144680"/>
            <a:ext cx="206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lt"/>
              </a:rPr>
              <a:t>Process</a:t>
            </a:r>
            <a:endParaRPr lang="ko-KR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37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00398" y="2921168"/>
            <a:ext cx="6391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02. </a:t>
            </a:r>
            <a:r>
              <a:rPr lang="ko-KR" altLang="en-US" sz="60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솔루션</a:t>
            </a:r>
            <a:endParaRPr lang="ko-KR" altLang="en-US" sz="60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10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02.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솔루션</a:t>
              </a:r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ko-KR" altLang="en-US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솔루션</a:t>
              </a:r>
              <a:endParaRPr lang="ko-KR" altLang="en-US" sz="1600" dirty="0">
                <a:solidFill>
                  <a:srgbClr val="F2A154"/>
                </a:solidFill>
              </a:endParaRPr>
            </a:p>
          </p:txBody>
        </p:sp>
      </p:grpSp>
      <p:sp>
        <p:nvSpPr>
          <p:cNvPr id="10" name="타원 9"/>
          <p:cNvSpPr/>
          <p:nvPr/>
        </p:nvSpPr>
        <p:spPr>
          <a:xfrm>
            <a:off x="3614533" y="3502951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11" name="타원 14"/>
          <p:cNvSpPr/>
          <p:nvPr/>
        </p:nvSpPr>
        <p:spPr>
          <a:xfrm>
            <a:off x="4173019" y="2762498"/>
            <a:ext cx="1620000" cy="1620000"/>
          </a:xfrm>
          <a:prstGeom prst="ellipse">
            <a:avLst/>
          </a:prstGeom>
          <a:solidFill>
            <a:srgbClr val="E6E6E6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영상 장비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카메라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하드웨어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장비로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영상 자료 획득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900533" y="3502951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13" name="타원 16"/>
          <p:cNvSpPr/>
          <p:nvPr/>
        </p:nvSpPr>
        <p:spPr>
          <a:xfrm>
            <a:off x="6458681" y="2786250"/>
            <a:ext cx="1620000" cy="1620000"/>
          </a:xfrm>
          <a:prstGeom prst="ellipse">
            <a:avLst/>
          </a:prstGeom>
          <a:solidFill>
            <a:srgbClr val="F2A154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딥러닝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모델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획득한 영상 자료로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딥러닝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분류모델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학습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186533" y="3502951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17" name="타원 26"/>
          <p:cNvSpPr/>
          <p:nvPr/>
        </p:nvSpPr>
        <p:spPr>
          <a:xfrm>
            <a:off x="8745019" y="2786056"/>
            <a:ext cx="1620000" cy="162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양품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분류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학습한 모델로 양품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분류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타원 12"/>
          <p:cNvSpPr/>
          <p:nvPr/>
        </p:nvSpPr>
        <p:spPr>
          <a:xfrm>
            <a:off x="1839517" y="2786242"/>
            <a:ext cx="1620000" cy="162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제조 라인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제품 생산을 위한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라인 가동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8825276" y="1544135"/>
            <a:ext cx="995380" cy="99538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990727" y="1421497"/>
            <a:ext cx="3711911" cy="998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2"/>
                </a:solidFill>
              </a:rPr>
              <a:t>New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Solution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B58654"/>
                </a:solidFill>
              </a:rPr>
              <a:t>1. Super-Resolution </a:t>
            </a:r>
            <a:r>
              <a:rPr lang="ko-KR" altLang="en-US" sz="1200" b="1" dirty="0" smtClean="0">
                <a:solidFill>
                  <a:srgbClr val="B58654"/>
                </a:solidFill>
              </a:rPr>
              <a:t>기술로 </a:t>
            </a:r>
            <a:r>
              <a:rPr lang="ko-KR" altLang="en-US" sz="1200" b="1" dirty="0" err="1" smtClean="0">
                <a:solidFill>
                  <a:srgbClr val="B58654"/>
                </a:solidFill>
              </a:rPr>
              <a:t>저화질</a:t>
            </a:r>
            <a:r>
              <a:rPr lang="ko-KR" altLang="en-US" sz="1200" b="1" dirty="0" smtClean="0">
                <a:solidFill>
                  <a:srgbClr val="B58654"/>
                </a:solidFill>
              </a:rPr>
              <a:t> 이미지 복원</a:t>
            </a:r>
            <a:endParaRPr lang="en-US" altLang="ko-KR" sz="1200" b="1" dirty="0" smtClean="0">
              <a:solidFill>
                <a:srgbClr val="B58654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B58654"/>
                </a:solidFill>
              </a:rPr>
              <a:t>2. </a:t>
            </a:r>
            <a:r>
              <a:rPr lang="ko-KR" altLang="en-US" sz="1200" b="1" dirty="0" smtClean="0">
                <a:solidFill>
                  <a:srgbClr val="B58654"/>
                </a:solidFill>
              </a:rPr>
              <a:t>복원한 이미지로 </a:t>
            </a:r>
            <a:r>
              <a:rPr lang="en-US" altLang="ko-KR" sz="1200" b="1" dirty="0" smtClean="0">
                <a:solidFill>
                  <a:srgbClr val="B58654"/>
                </a:solidFill>
              </a:rPr>
              <a:t>Classification </a:t>
            </a:r>
            <a:r>
              <a:rPr lang="ko-KR" altLang="en-US" sz="1200" b="1" dirty="0" smtClean="0">
                <a:solidFill>
                  <a:srgbClr val="B58654"/>
                </a:solidFill>
              </a:rPr>
              <a:t>모델 학습</a:t>
            </a:r>
            <a:endParaRPr lang="en-US" altLang="ko-KR" sz="1200" b="1" dirty="0" smtClean="0">
              <a:solidFill>
                <a:srgbClr val="B5865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0194" y="5067236"/>
            <a:ext cx="817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가설 </a:t>
            </a:r>
            <a:r>
              <a:rPr lang="en-US" altLang="ko-KR" dirty="0" smtClean="0"/>
              <a:t>: Super-Resolution</a:t>
            </a:r>
            <a:r>
              <a:rPr lang="ko-KR" altLang="en-US" dirty="0" smtClean="0"/>
              <a:t>으로 해상도를 높인 이미지를 얻어 </a:t>
            </a:r>
            <a:r>
              <a:rPr lang="en-US" altLang="ko-KR" dirty="0" smtClean="0"/>
              <a:t>Classification(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)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모델을 학습시키면 </a:t>
            </a:r>
            <a:r>
              <a:rPr lang="en-US" altLang="ko-KR" dirty="0" smtClean="0"/>
              <a:t>Classification</a:t>
            </a:r>
            <a:r>
              <a:rPr lang="ko-KR" altLang="en-US" dirty="0"/>
              <a:t> </a:t>
            </a:r>
            <a:r>
              <a:rPr lang="ko-KR" altLang="en-US" dirty="0" smtClean="0"/>
              <a:t>모델의 성능이 향상된다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033108" y="1422400"/>
            <a:ext cx="3711911" cy="1168859"/>
          </a:xfrm>
          <a:prstGeom prst="wedgeRoundRectCallout">
            <a:avLst>
              <a:gd name="adj1" fmla="val -21886"/>
              <a:gd name="adj2" fmla="val 107298"/>
              <a:gd name="adj3" fmla="val 16667"/>
            </a:avLst>
          </a:prstGeom>
          <a:noFill/>
          <a:ln>
            <a:solidFill>
              <a:srgbClr val="31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9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2995" y="93075"/>
            <a:ext cx="3558297" cy="764382"/>
            <a:chOff x="1407402" y="105568"/>
            <a:chExt cx="3558297" cy="76438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407402" y="1928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13750" y="105568"/>
              <a:ext cx="3551949" cy="677069"/>
            </a:xfrm>
            <a:prstGeom prst="roundRect">
              <a:avLst/>
            </a:prstGeom>
            <a:solidFill>
              <a:srgbClr val="314E52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02. </a:t>
              </a:r>
              <a:r>
                <a:rPr lang="ko-KR" altLang="en-US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솔루션</a:t>
              </a:r>
              <a:r>
                <a:rPr lang="en-US" altLang="ko-KR" sz="3200" dirty="0" smtClean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| </a:t>
              </a:r>
              <a:r>
                <a:rPr lang="en-US" altLang="ko-KR" sz="12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</a:t>
              </a:r>
              <a:r>
                <a:rPr lang="en-US" altLang="ko-KR" sz="105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uper</a:t>
              </a:r>
              <a:r>
                <a:rPr lang="en-US" altLang="ko-KR" sz="12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R</a:t>
              </a:r>
              <a:r>
                <a:rPr lang="en-US" altLang="ko-KR" sz="1000" dirty="0" smtClean="0">
                  <a:solidFill>
                    <a:srgbClr val="F2A154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esolution</a:t>
              </a:r>
              <a:endParaRPr lang="ko-KR" altLang="en-US" sz="1000" dirty="0">
                <a:solidFill>
                  <a:srgbClr val="F2A154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88" b="14397"/>
          <a:stretch/>
        </p:blipFill>
        <p:spPr>
          <a:xfrm>
            <a:off x="2908468" y="1728068"/>
            <a:ext cx="3638935" cy="364280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14" b="51312"/>
          <a:stretch/>
        </p:blipFill>
        <p:spPr>
          <a:xfrm>
            <a:off x="575850" y="2540225"/>
            <a:ext cx="2076043" cy="2071915"/>
          </a:xfrm>
          <a:prstGeom prst="rect">
            <a:avLst/>
          </a:prstGeom>
          <a:effectLst/>
        </p:spPr>
      </p:pic>
      <p:cxnSp>
        <p:nvCxnSpPr>
          <p:cNvPr id="5" name="직선 연결선 4"/>
          <p:cNvCxnSpPr/>
          <p:nvPr/>
        </p:nvCxnSpPr>
        <p:spPr>
          <a:xfrm flipV="1">
            <a:off x="575850" y="1754775"/>
            <a:ext cx="2332618" cy="78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75850" y="4612140"/>
            <a:ext cx="2332618" cy="7587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651893" y="1754775"/>
            <a:ext cx="3895510" cy="785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651893" y="4596995"/>
            <a:ext cx="3895510" cy="752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41086" y="2516778"/>
            <a:ext cx="523631" cy="508000"/>
          </a:xfrm>
          <a:prstGeom prst="rect">
            <a:avLst/>
          </a:prstGeom>
          <a:solidFill>
            <a:srgbClr val="F2A1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구부러진 연결선 32"/>
          <p:cNvCxnSpPr/>
          <p:nvPr/>
        </p:nvCxnSpPr>
        <p:spPr>
          <a:xfrm flipV="1">
            <a:off x="5775563" y="2008554"/>
            <a:ext cx="1711569" cy="765908"/>
          </a:xfrm>
          <a:prstGeom prst="curvedConnector3">
            <a:avLst/>
          </a:prstGeom>
          <a:ln>
            <a:solidFill>
              <a:srgbClr val="314E5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726600" y="1633291"/>
            <a:ext cx="4009293" cy="3716658"/>
          </a:xfrm>
          <a:prstGeom prst="rect">
            <a:avLst/>
          </a:prstGeom>
          <a:noFill/>
          <a:ln>
            <a:solidFill>
              <a:srgbClr val="B0CCD0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err="1" smtClean="0">
                <a:latin typeface="+mj-lt"/>
                <a:ea typeface="나눔스퀘어라운드 Bold" panose="020B0600000101010101" pitchFamily="50" charset="-127"/>
              </a:rPr>
              <a:t>보간법</a:t>
            </a:r>
            <a:r>
              <a:rPr lang="en-US" altLang="ko-KR" sz="2400" b="1" dirty="0" smtClean="0">
                <a:latin typeface="+mj-lt"/>
                <a:ea typeface="나눔스퀘어라운드 Bold" panose="020B0600000101010101" pitchFamily="50" charset="-127"/>
              </a:rPr>
              <a:t>(Interpolation)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 smtClean="0">
                <a:latin typeface="+mj-lt"/>
                <a:ea typeface="나눔스퀘어라운드 Bold" panose="020B0600000101010101" pitchFamily="50" charset="-127"/>
              </a:rPr>
              <a:t>Nearest Neighbor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 smtClean="0">
                <a:latin typeface="+mj-lt"/>
                <a:ea typeface="나눔스퀘어라운드 Bold" panose="020B0600000101010101" pitchFamily="50" charset="-127"/>
              </a:rPr>
              <a:t>Bilinear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 err="1" smtClean="0">
                <a:latin typeface="+mj-lt"/>
                <a:ea typeface="나눔스퀘어라운드 Bold" panose="020B0600000101010101" pitchFamily="50" charset="-127"/>
              </a:rPr>
              <a:t>Bicubic</a:t>
            </a:r>
            <a:endParaRPr lang="en-US" altLang="ko-KR" sz="2000" dirty="0" smtClean="0">
              <a:latin typeface="+mj-lt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B58654"/>
                </a:solidFill>
                <a:latin typeface="+mj-lt"/>
                <a:ea typeface="나눔스퀘어라운드 Bold" panose="020B0600000101010101" pitchFamily="50" charset="-127"/>
              </a:rPr>
              <a:t>4. Super-Resolution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B58654"/>
                </a:solidFill>
                <a:ea typeface="나눔스퀘어라운드 Bold" panose="020B0600000101010101" pitchFamily="50" charset="-127"/>
              </a:rPr>
              <a:t>  - </a:t>
            </a:r>
            <a:r>
              <a:rPr lang="en-US" altLang="ko-KR" sz="1600" b="1" dirty="0">
                <a:solidFill>
                  <a:srgbClr val="B58654"/>
                </a:solidFill>
                <a:ea typeface="나눔스퀘어라운드 Bold" panose="020B0600000101010101" pitchFamily="50" charset="-127"/>
              </a:rPr>
              <a:t>Deep Learning </a:t>
            </a:r>
            <a:r>
              <a:rPr lang="ko-KR" altLang="en-US" sz="1600" b="1" dirty="0" smtClean="0">
                <a:solidFill>
                  <a:srgbClr val="B58654"/>
                </a:solidFill>
                <a:ea typeface="나눔스퀘어라운드 Bold" panose="020B0600000101010101" pitchFamily="50" charset="-127"/>
              </a:rPr>
              <a:t>적용</a:t>
            </a:r>
            <a:endParaRPr lang="en-US" altLang="ko-KR" sz="1600" b="1" dirty="0">
              <a:solidFill>
                <a:srgbClr val="B58654"/>
              </a:solidFill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4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1348</Words>
  <Application>Microsoft Office PowerPoint</Application>
  <PresentationFormat>와이드스크린</PresentationFormat>
  <Paragraphs>306</Paragraphs>
  <Slides>25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210 맨발의청춘 B</vt:lpstr>
      <vt:lpstr>Aharoni</vt:lpstr>
      <vt:lpstr>나눔스퀘어라운드 Bold</vt:lpstr>
      <vt:lpstr>맑은 고딕</vt:lpstr>
      <vt:lpstr>야놀자 야체 B</vt:lpstr>
      <vt:lpstr>Arial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multicampus</cp:lastModifiedBy>
  <cp:revision>75</cp:revision>
  <dcterms:created xsi:type="dcterms:W3CDTF">2021-04-06T14:24:00Z</dcterms:created>
  <dcterms:modified xsi:type="dcterms:W3CDTF">2021-05-20T21:27:09Z</dcterms:modified>
</cp:coreProperties>
</file>